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9" r:id="rId3"/>
    <p:sldId id="260" r:id="rId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4851" autoAdjust="0"/>
    <p:restoredTop sz="97210" autoAdjust="0"/>
  </p:normalViewPr>
  <p:slideViewPr>
    <p:cSldViewPr snapToGrid="0">
      <p:cViewPr varScale="1">
        <p:scale>
          <a:sx n="95" d="100"/>
          <a:sy n="95" d="100"/>
        </p:scale>
        <p:origin x="108" y="584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2B9116-6FBB-4BD0-ADFE-6A3DB976052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 b="1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D7E8CAB-9211-45B9-91DF-25FFD8A61A5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 b="1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40CA8E1-05F1-4C43-82DD-AA784D21B9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230BAA-BA0B-48EC-8560-D356DE617EB4}" type="datetimeFigureOut">
              <a:rPr lang="en-US" smtClean="0"/>
              <a:t>3/13/2024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F2C9B7D-C856-4D57-B296-C03095509A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4BEA1D8-CDA7-49B5-8741-B7BA4FAB0C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04C5E3-A563-4F1D-B247-175CFA1DB1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38163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ADF140-80EC-455B-93BC-DE1DE60922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16C24C-A06D-4966-A1D5-969A5F4F779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ADCF100-425B-444E-B0CB-B73C5E7F32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230BAA-BA0B-48EC-8560-D356DE617EB4}" type="datetimeFigureOut">
              <a:rPr lang="en-US" smtClean="0"/>
              <a:t>3/13/2024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B8B6809-79FB-4979-90E8-C52CBCF191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0BCA17F-3B80-41D3-A5CF-48639EBB2F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04C5E3-A563-4F1D-B247-175CFA1DB1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44081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24FAC2D-5084-45A2-A1ED-31948AFDFDC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F5DAC41-07FE-4A2C-8E3C-0526EC65CA6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9EB3D37-F3FC-453A-BBDC-46ACA96B17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230BAA-BA0B-48EC-8560-D356DE617EB4}" type="datetimeFigureOut">
              <a:rPr lang="en-US" smtClean="0"/>
              <a:t>3/13/2024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FA971B3-050E-4B34-B1B5-28EBFDA056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A0E6A1-30CA-4AB7-A493-57DE844316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04C5E3-A563-4F1D-B247-175CFA1DB1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59259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B093E8-3311-41E7-BEEF-497FF58027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655165C-1AE7-4969-9A9E-6E438C9AE9A6}"/>
              </a:ext>
            </a:extLst>
          </p:cNvPr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 marL="231775" indent="-231775">
              <a:buFont typeface="Arial" panose="020B0604020202020204" pitchFamily="34" charset="0"/>
              <a:buChar char="•"/>
              <a:tabLst/>
              <a:defRPr>
                <a:solidFill>
                  <a:schemeClr val="bg1"/>
                </a:solidFill>
              </a:defRPr>
            </a:lvl1pPr>
            <a:lvl2pPr marL="742950" indent="-228600">
              <a:buFont typeface="Wingdings" panose="05000000000000000000" pitchFamily="2" charset="2"/>
              <a:buChar char="ü"/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E9A91C-4215-417E-B4F7-D6EF71847E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230BAA-BA0B-48EC-8560-D356DE617EB4}" type="datetimeFigureOut">
              <a:rPr lang="en-US" smtClean="0"/>
              <a:t>3/13/2024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F00B0D-5AED-4B60-BBD0-F4D9C744E6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6E997F1-3145-4C6A-82D5-9B8F310680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04C5E3-A563-4F1D-B247-175CFA1DB1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88326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F69CF6-0570-4FCF-B299-DBAC0AC6A5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3C5ADA3-45BC-4514-9F7B-82043F058F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230BAA-BA0B-48EC-8560-D356DE617EB4}" type="datetimeFigureOut">
              <a:rPr lang="en-US" smtClean="0"/>
              <a:t>3/13/2024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1F3D25C-7029-445D-94DA-B0BDE54974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DAEC1FC-B4E6-47A0-8CD0-80403B4F0C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04C5E3-A563-4F1D-B247-175CFA1DB1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64244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33E8538-1FFF-425F-9040-D77345F2D4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230BAA-BA0B-48EC-8560-D356DE617EB4}" type="datetimeFigureOut">
              <a:rPr lang="en-US" smtClean="0"/>
              <a:t>3/13/2024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8A7F930-97F6-4765-B6DE-1D8250BD18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1970016-1CF8-4FF0-9F43-31C834307D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04C5E3-A563-4F1D-B247-175CFA1DB1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17305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DC454E-F29D-41A5-B10C-E760E6582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C21A35C-D2B5-4042-B23B-CA2A4AA34EB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52BDC3F-A8AB-4AD6-83D8-EB7EBC5742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230BAA-BA0B-48EC-8560-D356DE617EB4}" type="datetimeFigureOut">
              <a:rPr lang="en-US" smtClean="0"/>
              <a:t>3/13/2024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6B54C4B-4098-4DC2-9391-9E596E5AAA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87C0FE7-AB31-4E35-BE57-735678F4D8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04C5E3-A563-4F1D-B247-175CFA1DB1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80984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21B023-12A8-4171-93AC-28D9B5C6BA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CC26B31-87B2-4852-B0ED-38845D64590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 marL="857250" indent="-342900">
              <a:defRPr lang="en-US" sz="240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E162174-95A9-4A29-8C9C-8ED3B4EB2EF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 marL="857250" indent="-342900">
              <a:defRPr lang="en-US" sz="240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88C06C2-6505-4ED0-BCB5-136E9A8646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230BAA-BA0B-48EC-8560-D356DE617EB4}" type="datetimeFigureOut">
              <a:rPr lang="en-US" smtClean="0"/>
              <a:t>3/13/2024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B6B998B-7918-4547-953A-C5B52CA2A8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98185A5-83E7-464C-9423-39C855CDDC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04C5E3-A563-4F1D-B247-175CFA1DB1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38696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76A448-9A13-4000-94EE-8BB9EC5710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3453B60-15D4-4B17-B8ED-3B61B977148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617A2D-7FE9-4252-B69A-93B14D184A7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D94B1FB-2CDC-4FED-A819-5158551F56D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3B73696-CD76-4B26-AC98-4168BF7B36D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08B0CB5-6FC4-4C47-9020-E0A351B676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230BAA-BA0B-48EC-8560-D356DE617EB4}" type="datetimeFigureOut">
              <a:rPr lang="en-US" smtClean="0"/>
              <a:t>3/13/2024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E34CD5B-2796-4F93-92F5-D72C3FE77D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47245AC-C621-40EB-B587-78F660AB8E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04C5E3-A563-4F1D-B247-175CFA1DB1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35322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966145-D8C1-4E26-88E7-B66C43957F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C1D131-7620-4CC9-9F12-0BE1A25120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72BD972-F712-44FD-BDAA-F38A250852E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C2DDBBD-F5E1-4610-8923-F959802727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230BAA-BA0B-48EC-8560-D356DE617EB4}" type="datetimeFigureOut">
              <a:rPr lang="en-US" smtClean="0"/>
              <a:t>3/13/2024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8F2961F-2085-4062-A315-D741D44276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3DA50EE-9895-48A3-94F2-463140EE42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04C5E3-A563-4F1D-B247-175CFA1DB1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0142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53F444-610A-4538-96FB-E43A0D074D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85349D1-2C50-4D04-A588-A921F859E96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07A3574-2BFB-474F-BC3F-2E4E9063A50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6F87E01-4172-4FB7-8834-E60C199C3F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230BAA-BA0B-48EC-8560-D356DE617EB4}" type="datetimeFigureOut">
              <a:rPr lang="en-US" smtClean="0"/>
              <a:t>3/13/2024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2404035-953E-4FED-885F-24ABCFBD9A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E839773-BC1F-4D89-9A47-CA30DEFF75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04C5E3-A563-4F1D-B247-175CFA1DB1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92917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17BA302-2C94-446F-9658-2F1D252791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E4ADBC5-9D20-43BE-AF81-0D053744C74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5E8A2D3-3DC1-4537-BF96-EC5F91D5EFA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230BAA-BA0B-48EC-8560-D356DE617EB4}" type="datetimeFigureOut">
              <a:rPr lang="en-US" smtClean="0"/>
              <a:t>3/13/2024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E03DF39-1F77-455A-B680-9A023319F96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3F53FFF-8978-4968-9B39-682D2F6B159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04C5E3-A563-4F1D-B247-175CFA1DB1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41412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540E6E98-0863-C320-E614-665D4A95E6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Agenda – 19 March 2024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693B5A97-BC61-9E05-6645-AD5B28EE26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667250"/>
          </a:xfrm>
        </p:spPr>
        <p:txBody>
          <a:bodyPr>
            <a:normAutofit/>
          </a:bodyPr>
          <a:lstStyle/>
          <a:p>
            <a:r>
              <a:rPr lang="en-US" dirty="0"/>
              <a:t>Minutes of Last Meeting</a:t>
            </a:r>
          </a:p>
          <a:p>
            <a:r>
              <a:rPr lang="en-US" dirty="0"/>
              <a:t>Treasurer Report</a:t>
            </a:r>
          </a:p>
          <a:p>
            <a:r>
              <a:rPr lang="en-US" dirty="0"/>
              <a:t>Annual Membership Meeting</a:t>
            </a:r>
          </a:p>
          <a:p>
            <a:pPr lvl="1"/>
            <a:r>
              <a:rPr lang="en-US" dirty="0"/>
              <a:t>Benbrook Library, Saturday, April 6, 3:30pm</a:t>
            </a:r>
          </a:p>
          <a:p>
            <a:r>
              <a:rPr lang="en-US" dirty="0"/>
              <a:t>Non-Conformance Issues</a:t>
            </a:r>
          </a:p>
          <a:p>
            <a:pPr lvl="1"/>
            <a:r>
              <a:rPr lang="en-US" dirty="0"/>
              <a:t>5540 La Bandera – trash cans; yard; trees</a:t>
            </a:r>
          </a:p>
          <a:p>
            <a:pPr lvl="1"/>
            <a:r>
              <a:rPr lang="en-US" dirty="0"/>
              <a:t>Trash cans – multiple addresses</a:t>
            </a:r>
          </a:p>
          <a:p>
            <a:r>
              <a:rPr lang="en-US" dirty="0"/>
              <a:t>Maintenance</a:t>
            </a:r>
          </a:p>
          <a:p>
            <a:pPr lvl="1"/>
            <a:r>
              <a:rPr lang="en-US" dirty="0"/>
              <a:t>Upgrade of entryway soaker hose setups – in progress</a:t>
            </a:r>
          </a:p>
          <a:p>
            <a:pPr lvl="1"/>
            <a:r>
              <a:rPr lang="en-US" dirty="0"/>
              <a:t>Weed &amp; Feed for entryways - done</a:t>
            </a:r>
          </a:p>
        </p:txBody>
      </p:sp>
    </p:spTree>
    <p:extLst>
      <p:ext uri="{BB962C8B-B14F-4D97-AF65-F5344CB8AC3E}">
        <p14:creationId xmlns:p14="http://schemas.microsoft.com/office/powerpoint/2010/main" val="39191120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1D3E63-B976-0A5E-8C27-E20FA3DF7D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Treasurer Report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700F13-9572-360E-E309-A84F21B605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89074"/>
            <a:ext cx="10515600" cy="5003801"/>
          </a:xfrm>
        </p:spPr>
        <p:txBody>
          <a:bodyPr>
            <a:normAutofit/>
          </a:bodyPr>
          <a:lstStyle/>
          <a:p>
            <a:r>
              <a:rPr lang="en-US" dirty="0"/>
              <a:t>Transactions since last meeting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One last due-payer – 50% paid, balance this month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8C09EE14-A549-48CF-2C8C-95F34727A85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70301570"/>
              </p:ext>
            </p:extLst>
          </p:nvPr>
        </p:nvGraphicFramePr>
        <p:xfrm>
          <a:off x="1220969" y="1923431"/>
          <a:ext cx="9614019" cy="347472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822960">
                  <a:extLst>
                    <a:ext uri="{9D8B030D-6E8A-4147-A177-3AD203B41FA5}">
                      <a16:colId xmlns:a16="http://schemas.microsoft.com/office/drawing/2014/main" val="3595932134"/>
                    </a:ext>
                  </a:extLst>
                </a:gridCol>
                <a:gridCol w="2002386">
                  <a:extLst>
                    <a:ext uri="{9D8B030D-6E8A-4147-A177-3AD203B41FA5}">
                      <a16:colId xmlns:a16="http://schemas.microsoft.com/office/drawing/2014/main" val="1903995372"/>
                    </a:ext>
                  </a:extLst>
                </a:gridCol>
                <a:gridCol w="1412727">
                  <a:extLst>
                    <a:ext uri="{9D8B030D-6E8A-4147-A177-3AD203B41FA5}">
                      <a16:colId xmlns:a16="http://schemas.microsoft.com/office/drawing/2014/main" val="761043751"/>
                    </a:ext>
                  </a:extLst>
                </a:gridCol>
                <a:gridCol w="712506">
                  <a:extLst>
                    <a:ext uri="{9D8B030D-6E8A-4147-A177-3AD203B41FA5}">
                      <a16:colId xmlns:a16="http://schemas.microsoft.com/office/drawing/2014/main" val="290038979"/>
                    </a:ext>
                  </a:extLst>
                </a:gridCol>
                <a:gridCol w="822960">
                  <a:extLst>
                    <a:ext uri="{9D8B030D-6E8A-4147-A177-3AD203B41FA5}">
                      <a16:colId xmlns:a16="http://schemas.microsoft.com/office/drawing/2014/main" val="1045402340"/>
                    </a:ext>
                  </a:extLst>
                </a:gridCol>
                <a:gridCol w="822960">
                  <a:extLst>
                    <a:ext uri="{9D8B030D-6E8A-4147-A177-3AD203B41FA5}">
                      <a16:colId xmlns:a16="http://schemas.microsoft.com/office/drawing/2014/main" val="731434510"/>
                    </a:ext>
                  </a:extLst>
                </a:gridCol>
                <a:gridCol w="3017520">
                  <a:extLst>
                    <a:ext uri="{9D8B030D-6E8A-4147-A177-3AD203B41FA5}">
                      <a16:colId xmlns:a16="http://schemas.microsoft.com/office/drawing/2014/main" val="2452639267"/>
                    </a:ext>
                  </a:extLst>
                </a:gridCol>
              </a:tblGrid>
              <a:tr h="153557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Date</a:t>
                      </a:r>
                    </a:p>
                  </a:txBody>
                  <a:tcPr marL="45720" marR="4572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Pay to or Description</a:t>
                      </a:r>
                    </a:p>
                  </a:txBody>
                  <a:tcPr marL="45720" marR="4572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Category</a:t>
                      </a:r>
                    </a:p>
                  </a:txBody>
                  <a:tcPr marL="45720" marR="4572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Income</a:t>
                      </a:r>
                    </a:p>
                  </a:txBody>
                  <a:tcPr marL="45720" marR="4572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Expense</a:t>
                      </a:r>
                    </a:p>
                  </a:txBody>
                  <a:tcPr marL="45720" marR="4572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Balance</a:t>
                      </a:r>
                    </a:p>
                  </a:txBody>
                  <a:tcPr marL="45720" marR="4572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Notes</a:t>
                      </a:r>
                    </a:p>
                  </a:txBody>
                  <a:tcPr marL="45720" marR="45720" anchor="ctr" anchorCtr="1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57285526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algn="r" fontAlgn="ctr"/>
                      <a:r>
                        <a:rPr lang="en-US" sz="1050" b="0" i="0" u="none" strike="noStrike" dirty="0">
                          <a:effectLst/>
                          <a:latin typeface="Arial" panose="020B0604020202020204" pitchFamily="34" charset="0"/>
                        </a:rPr>
                        <a:t>3/5/2024</a:t>
                      </a:r>
                    </a:p>
                  </a:txBody>
                  <a:tcPr marL="45720" marR="4572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50" b="0" i="0" u="none" strike="noStrike" dirty="0">
                          <a:effectLst/>
                          <a:latin typeface="Arial" panose="020B0604020202020204" pitchFamily="34" charset="0"/>
                        </a:rPr>
                        <a:t>State Farm Insurance</a:t>
                      </a:r>
                    </a:p>
                  </a:txBody>
                  <a:tcPr marL="45720" marR="4572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50" b="0" i="0" u="none" strike="noStrike">
                          <a:effectLst/>
                          <a:latin typeface="Arial" panose="020B0604020202020204" pitchFamily="34" charset="0"/>
                        </a:rPr>
                        <a:t>Insurance</a:t>
                      </a:r>
                    </a:p>
                  </a:txBody>
                  <a:tcPr marL="45720" marR="4572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endParaRPr lang="en-US" sz="105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 marT="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50" b="0" i="0" u="none" strike="noStrike" dirty="0">
                          <a:effectLst/>
                          <a:latin typeface="Arial" panose="020B0604020202020204" pitchFamily="34" charset="0"/>
                        </a:rPr>
                        <a:t>2,658.00 </a:t>
                      </a:r>
                    </a:p>
                  </a:txBody>
                  <a:tcPr marL="45720" marR="45720" marT="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50" b="0" i="0" u="none" strike="noStrike" dirty="0">
                          <a:effectLst/>
                          <a:latin typeface="Arial" panose="020B0604020202020204" pitchFamily="34" charset="0"/>
                        </a:rPr>
                        <a:t>37,546.61 </a:t>
                      </a:r>
                    </a:p>
                  </a:txBody>
                  <a:tcPr marL="45720" marR="4572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50" b="0" i="0" u="none" strike="noStrike" dirty="0">
                          <a:effectLst/>
                          <a:latin typeface="Arial" panose="020B0604020202020204" pitchFamily="34" charset="0"/>
                        </a:rPr>
                        <a:t>Combined Liability and Directors &amp; Officers</a:t>
                      </a:r>
                    </a:p>
                  </a:txBody>
                  <a:tcPr marL="45720" marR="45720" marT="0" marB="0" anchor="ctr"/>
                </a:tc>
                <a:extLst>
                  <a:ext uri="{0D108BD9-81ED-4DB2-BD59-A6C34878D82A}">
                    <a16:rowId xmlns:a16="http://schemas.microsoft.com/office/drawing/2014/main" val="3967851648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algn="r" fontAlgn="ctr"/>
                      <a:r>
                        <a:rPr lang="en-US" sz="1050" b="0" i="0" u="none" strike="noStrike" dirty="0">
                          <a:effectLst/>
                          <a:latin typeface="Arial" panose="020B0604020202020204" pitchFamily="34" charset="0"/>
                        </a:rPr>
                        <a:t>3/13/2024</a:t>
                      </a:r>
                    </a:p>
                  </a:txBody>
                  <a:tcPr marL="45720" marR="4572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50" b="0" i="0" u="none" strike="noStrike" dirty="0">
                          <a:effectLst/>
                          <a:latin typeface="Arial" panose="020B0604020202020204" pitchFamily="34" charset="0"/>
                        </a:rPr>
                        <a:t>Benbrook Water Authority</a:t>
                      </a:r>
                    </a:p>
                  </a:txBody>
                  <a:tcPr marL="45720" marR="4572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50" b="0" i="0" u="none" strike="noStrike" dirty="0">
                          <a:effectLst/>
                          <a:latin typeface="Arial" panose="020B0604020202020204" pitchFamily="34" charset="0"/>
                        </a:rPr>
                        <a:t>Water</a:t>
                      </a:r>
                    </a:p>
                  </a:txBody>
                  <a:tcPr marL="45720" marR="4572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endParaRPr lang="en-US" sz="105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 marT="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50" b="0" i="0" u="none" strike="noStrike" dirty="0">
                          <a:effectLst/>
                          <a:latin typeface="Arial" panose="020B0604020202020204" pitchFamily="34" charset="0"/>
                        </a:rPr>
                        <a:t>16.91 </a:t>
                      </a:r>
                    </a:p>
                  </a:txBody>
                  <a:tcPr marL="45720" marR="45720" marT="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50" b="0" i="0" u="none" strike="noStrike" dirty="0">
                          <a:effectLst/>
                          <a:latin typeface="Arial" panose="020B0604020202020204" pitchFamily="34" charset="0"/>
                        </a:rPr>
                        <a:t>37,529.70 </a:t>
                      </a:r>
                    </a:p>
                  </a:txBody>
                  <a:tcPr marL="45720" marR="4572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endParaRPr lang="en-US" sz="105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 marT="0" marB="0" anchor="ctr"/>
                </a:tc>
                <a:extLst>
                  <a:ext uri="{0D108BD9-81ED-4DB2-BD59-A6C34878D82A}">
                    <a16:rowId xmlns:a16="http://schemas.microsoft.com/office/drawing/2014/main" val="944784362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endParaRPr lang="en-US" sz="1000" b="0" i="0" u="none" strike="noStrike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45720" marR="45720" marT="0" marB="0" anchor="ctr"/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endParaRPr lang="en-US" sz="1000" b="0" i="0" u="none" strike="noStrike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45720" marR="45720" marT="0" marB="0" anchor="ctr"/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endParaRPr lang="en-US" sz="1000" b="0" i="0" u="none" strike="noStrike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45720" marR="45720" marT="0" marB="0" anchor="ctr"/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endParaRPr lang="en-US" sz="1000" b="0" i="0" u="none" strike="noStrike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45720" marR="45720" marT="0" marB="0" anchor="ctr"/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endParaRPr lang="en-US" sz="1000" b="0" i="0" u="none" strike="noStrike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45720" marR="45720" marT="0" marB="0" anchor="ctr"/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endParaRPr lang="en-US" sz="1000" b="0" i="0" u="none" strike="noStrike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45720" marR="45720" marT="0" marB="0" anchor="ctr"/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endParaRPr lang="en-US" sz="1000" b="0" i="0" u="none" strike="noStrike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45720" marR="45720" marT="0" marB="0" anchor="ctr"/>
                </a:tc>
                <a:extLst>
                  <a:ext uri="{0D108BD9-81ED-4DB2-BD59-A6C34878D82A}">
                    <a16:rowId xmlns:a16="http://schemas.microsoft.com/office/drawing/2014/main" val="8538077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endParaRPr lang="en-US" sz="1000" b="0" i="0" u="none" strike="noStrike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45720" marR="45720" marT="0" marB="0" anchor="ctr"/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endParaRPr lang="en-US" sz="1000" b="0" i="0" u="none" strike="noStrike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45720" marR="45720" marT="0" marB="0" anchor="ctr"/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endParaRPr lang="en-US" sz="1000" b="0" i="0" u="none" strike="noStrike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45720" marR="45720" marT="0" marB="0" anchor="ctr"/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endParaRPr lang="en-US" sz="1000" b="0" i="0" u="none" strike="noStrike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45720" marR="45720" marT="0" marB="0" anchor="ctr"/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endParaRPr lang="en-US" sz="1000" b="0" i="0" u="none" strike="noStrike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45720" marR="45720" marT="0" marB="0" anchor="ctr"/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endParaRPr lang="en-US" sz="1000" b="0" i="0" u="none" strike="noStrike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45720" marR="45720" marT="0" marB="0" anchor="ctr"/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endParaRPr lang="en-US" sz="1000" b="0" i="0" u="none" strike="noStrike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45720" marR="45720" marT="0" marB="0" anchor="ctr"/>
                </a:tc>
                <a:extLst>
                  <a:ext uri="{0D108BD9-81ED-4DB2-BD59-A6C34878D82A}">
                    <a16:rowId xmlns:a16="http://schemas.microsoft.com/office/drawing/2014/main" val="2209212907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endParaRPr lang="en-US" sz="1000" b="0" i="0" u="none" strike="noStrike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45720" marR="45720" marT="0" marB="0" anchor="ctr"/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endParaRPr lang="en-US" sz="1000" b="0" i="0" u="none" strike="noStrike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45720" marR="45720" marT="0" marB="0" anchor="ctr"/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endParaRPr lang="en-US" sz="1000" b="0" i="0" u="none" strike="noStrike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45720" marR="45720" marT="0" marB="0" anchor="ctr"/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endParaRPr lang="en-US" sz="1000" b="0" i="0" u="none" strike="noStrike" kern="120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45720" marR="45720" marT="0" marB="0" anchor="ctr"/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endParaRPr lang="en-US" sz="1000" b="0" i="0" u="none" strike="noStrike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45720" marR="45720" marT="0" marB="0" anchor="ctr"/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endParaRPr lang="en-US" sz="1000" b="0" i="0" u="none" strike="noStrike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45720" marR="45720" marT="0" marB="0" anchor="ctr"/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endParaRPr lang="en-US" sz="1000" b="0" i="0" u="none" strike="noStrike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45720" marR="45720" marT="0" marB="0" anchor="ctr"/>
                </a:tc>
                <a:extLst>
                  <a:ext uri="{0D108BD9-81ED-4DB2-BD59-A6C34878D82A}">
                    <a16:rowId xmlns:a16="http://schemas.microsoft.com/office/drawing/2014/main" val="2229734800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endParaRPr lang="en-US" sz="1000" b="0" i="0" u="none" strike="noStrike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45720" marR="45720" marT="0" marB="0" anchor="ctr"/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endParaRPr lang="en-US" sz="1000" b="0" i="0" u="none" strike="noStrike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45720" marR="45720" marT="0" marB="0" anchor="ctr"/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endParaRPr lang="en-US" sz="1000" b="0" i="0" u="none" strike="noStrike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45720" marR="45720" marT="0" marB="0" anchor="ctr"/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endParaRPr lang="en-US" sz="1000" b="0" i="0" u="none" strike="noStrike" kern="120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45720" marR="45720" marT="0" marB="0" anchor="ctr"/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endParaRPr lang="en-US" sz="1000" b="0" i="0" u="none" strike="noStrike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45720" marR="45720" marT="0" marB="0" anchor="ctr"/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endParaRPr lang="en-US" sz="1000" b="0" i="0" u="none" strike="noStrike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45720" marR="45720" marT="0" marB="0" anchor="ctr"/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endParaRPr lang="en-US" sz="1000" b="0" i="0" u="none" strike="noStrike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45720" marR="45720" marT="0" marB="0" anchor="ctr"/>
                </a:tc>
                <a:extLst>
                  <a:ext uri="{0D108BD9-81ED-4DB2-BD59-A6C34878D82A}">
                    <a16:rowId xmlns:a16="http://schemas.microsoft.com/office/drawing/2014/main" val="563455891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endParaRPr lang="en-US" sz="1000" b="0" i="0" u="none" strike="noStrike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45720" marR="45720" marT="0" marB="0" anchor="ctr"/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endParaRPr lang="en-US" sz="1000" b="0" i="0" u="none" strike="noStrike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45720" marR="45720" marT="0" marB="0" anchor="ctr"/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endParaRPr lang="en-US" sz="1000" b="0" i="0" u="none" strike="noStrike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45720" marR="45720" marT="0" marB="0" anchor="ctr"/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endParaRPr lang="en-US" sz="1000" b="0" i="0" u="none" strike="noStrike" kern="120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45720" marR="45720" marT="0" marB="0" anchor="ctr"/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endParaRPr lang="en-US" sz="1000" b="0" i="0" u="none" strike="noStrike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45720" marR="45720" marT="0" marB="0" anchor="ctr"/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endParaRPr lang="en-US" sz="1000" b="0" i="0" u="none" strike="noStrike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45720" marR="45720" marT="0" marB="0" anchor="ctr"/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endParaRPr lang="en-US" sz="1000" b="0" i="0" u="none" strike="noStrike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45720" marR="45720" marT="0" marB="0" anchor="ctr"/>
                </a:tc>
                <a:extLst>
                  <a:ext uri="{0D108BD9-81ED-4DB2-BD59-A6C34878D82A}">
                    <a16:rowId xmlns:a16="http://schemas.microsoft.com/office/drawing/2014/main" val="653402625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endParaRPr lang="en-US" sz="1000" b="0" i="0" u="none" strike="noStrike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45720" marR="45720" marT="0" marB="0" anchor="ctr"/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endParaRPr lang="en-US" sz="1000" b="0" i="0" u="none" strike="noStrike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45720" marR="45720" marT="0" marB="0" anchor="ctr"/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endParaRPr lang="en-US" sz="1000" b="0" i="0" u="none" strike="noStrike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45720" marR="45720" marT="0" marB="0" anchor="ctr"/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endParaRPr lang="en-US" sz="1000" b="0" i="0" u="none" strike="noStrike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45720" marR="45720" marT="0" marB="0" anchor="ctr"/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endParaRPr lang="en-US" sz="1000" b="0" i="0" u="none" strike="noStrike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45720" marR="45720" marT="0" marB="0" anchor="ctr"/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endParaRPr lang="en-US" sz="1000" b="0" i="0" u="none" strike="noStrike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45720" marR="45720" marT="0" marB="0" anchor="ctr"/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endParaRPr lang="en-US" sz="1000" b="0" i="0" u="none" strike="noStrike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45720" marR="45720" marT="0" marB="0" anchor="ctr"/>
                </a:tc>
                <a:extLst>
                  <a:ext uri="{0D108BD9-81ED-4DB2-BD59-A6C34878D82A}">
                    <a16:rowId xmlns:a16="http://schemas.microsoft.com/office/drawing/2014/main" val="3622947218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endParaRPr lang="en-US" sz="1000" b="0" i="0" u="none" strike="noStrike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45720" marR="45720" marT="0" marB="0" anchor="ctr"/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endParaRPr lang="en-US" sz="1000" b="0" i="0" u="none" strike="noStrike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45720" marR="45720" marT="0" marB="0" anchor="ctr"/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endParaRPr lang="en-US" sz="1000" b="0" i="0" u="none" strike="noStrike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45720" marR="45720" marT="0" marB="0" anchor="ctr"/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endParaRPr lang="en-US" sz="1000" b="0" i="0" u="none" strike="noStrike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45720" marR="45720" marT="0" marB="0" anchor="ctr"/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endParaRPr lang="en-US" sz="1000" b="0" i="0" u="none" strike="noStrike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45720" marR="45720" marT="0" marB="0" anchor="ctr"/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endParaRPr lang="en-US" sz="1000" b="0" i="0" u="none" strike="noStrike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45720" marR="45720" marT="0" marB="0" anchor="ctr"/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endParaRPr lang="en-US" sz="1000" b="0" i="0" u="none" strike="noStrike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45720" marR="45720" marT="0" marB="0" anchor="ctr"/>
                </a:tc>
                <a:extLst>
                  <a:ext uri="{0D108BD9-81ED-4DB2-BD59-A6C34878D82A}">
                    <a16:rowId xmlns:a16="http://schemas.microsoft.com/office/drawing/2014/main" val="3916273845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endParaRPr lang="en-US" sz="1000" b="0" i="0" u="none" strike="noStrike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45720" marR="45720" marT="0" marB="0" anchor="ctr"/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endParaRPr lang="en-US" sz="1000" b="0" i="0" u="none" strike="noStrike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45720" marR="45720" marT="0" marB="0" anchor="ctr"/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endParaRPr lang="en-US" sz="1000" b="0" i="0" u="none" strike="noStrike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45720" marR="45720" marT="0" marB="0" anchor="ctr"/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endParaRPr lang="en-US" sz="1000" b="0" i="0" u="none" strike="noStrike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45720" marR="45720" marT="0" marB="0" anchor="ctr"/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endParaRPr lang="en-US" sz="1000" b="0" i="0" u="none" strike="noStrike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45720" marR="45720" marT="0" marB="0" anchor="ctr"/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endParaRPr lang="en-US" sz="1000" b="0" i="0" u="none" strike="noStrike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45720" marR="45720" marT="0" marB="0" anchor="ctr"/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endParaRPr lang="en-US" sz="1000" b="0" i="0" u="none" strike="noStrike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45720" marR="45720" marT="0" marB="0" anchor="ctr"/>
                </a:tc>
                <a:extLst>
                  <a:ext uri="{0D108BD9-81ED-4DB2-BD59-A6C34878D82A}">
                    <a16:rowId xmlns:a16="http://schemas.microsoft.com/office/drawing/2014/main" val="1921369193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endParaRPr lang="en-US" sz="1000" b="0" i="0" u="none" strike="noStrike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45720" marR="45720" marT="0" marB="0" anchor="ctr"/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endParaRPr lang="en-US" sz="1000" b="0" i="0" u="none" strike="noStrike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45720" marR="45720" marT="0" marB="0" anchor="ctr"/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endParaRPr lang="en-US" sz="1000" b="0" i="0" u="none" strike="noStrike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45720" marR="45720" marT="0" marB="0" anchor="ctr"/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endParaRPr lang="en-US" sz="1000" b="0" i="0" u="none" strike="noStrike" kern="120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45720" marR="45720" marT="0" marB="0" anchor="ctr"/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endParaRPr lang="en-US" sz="1000" b="0" i="0" u="none" strike="noStrike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45720" marR="45720" marT="0" marB="0" anchor="ctr"/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endParaRPr lang="en-US" sz="1000" b="0" i="0" u="none" strike="noStrike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45720" marR="45720" marT="0" marB="0" anchor="ctr"/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endParaRPr lang="en-US" sz="1000" b="0" i="0" u="none" strike="noStrike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45720" marR="45720" marT="0" marB="0" anchor="ctr"/>
                </a:tc>
                <a:extLst>
                  <a:ext uri="{0D108BD9-81ED-4DB2-BD59-A6C34878D82A}">
                    <a16:rowId xmlns:a16="http://schemas.microsoft.com/office/drawing/2014/main" val="3238690099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endParaRPr lang="en-US" sz="1000" b="0" i="0" u="none" strike="noStrike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45720" marR="45720" marT="0" marB="0" anchor="ctr"/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endParaRPr lang="en-US" sz="1000" b="0" i="0" u="none" strike="noStrike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45720" marR="45720" marT="0" marB="0" anchor="ctr"/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endParaRPr lang="en-US" sz="1000" b="0" i="0" u="none" strike="noStrike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45720" marR="45720" marT="0" marB="0" anchor="ctr"/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endParaRPr lang="en-US" sz="1000" b="0" i="0" u="none" strike="noStrike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45720" marR="45720" marT="0" marB="0" anchor="ctr"/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endParaRPr lang="en-US" sz="1000" b="0" i="0" u="none" strike="noStrike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45720" marR="45720" marT="0" marB="0" anchor="ctr"/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endParaRPr lang="en-US" sz="1000" b="0" i="0" u="none" strike="noStrike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45720" marR="45720" marT="0" marB="0" anchor="ctr"/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endParaRPr lang="en-US" sz="1000" b="0" i="0" u="none" strike="noStrike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45720" marR="45720" marT="0" marB="0" anchor="ctr"/>
                </a:tc>
                <a:extLst>
                  <a:ext uri="{0D108BD9-81ED-4DB2-BD59-A6C34878D82A}">
                    <a16:rowId xmlns:a16="http://schemas.microsoft.com/office/drawing/2014/main" val="402672811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algn="r" fontAlgn="ctr"/>
                      <a:endParaRPr lang="en-US" sz="10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r" fontAlgn="b"/>
                      <a:endParaRPr lang="en-US" sz="10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r" fontAlgn="b"/>
                      <a:endParaRPr lang="en-US" sz="10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r" fontAlgn="b"/>
                      <a:endParaRPr lang="en-US" sz="10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 anchor="ctr"/>
                </a:tc>
                <a:extLst>
                  <a:ext uri="{0D108BD9-81ED-4DB2-BD59-A6C34878D82A}">
                    <a16:rowId xmlns:a16="http://schemas.microsoft.com/office/drawing/2014/main" val="812925475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algn="r" fontAlgn="ctr"/>
                      <a:endParaRPr lang="en-US" sz="10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r" fontAlgn="b"/>
                      <a:endParaRPr lang="en-US" sz="10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r" fontAlgn="b"/>
                      <a:endParaRPr lang="en-US" sz="10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 anchor="ctr"/>
                </a:tc>
                <a:extLst>
                  <a:ext uri="{0D108BD9-81ED-4DB2-BD59-A6C34878D82A}">
                    <a16:rowId xmlns:a16="http://schemas.microsoft.com/office/drawing/2014/main" val="316783773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987281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8722E3-383B-DF47-979C-C21D3B3F95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Trash Cans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565BCF0-7E69-C397-714D-1F67EBB8333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8124 Teja</a:t>
            </a:r>
          </a:p>
          <a:p>
            <a:r>
              <a:rPr lang="en-US" dirty="0"/>
              <a:t>8320 Arroyo</a:t>
            </a:r>
          </a:p>
          <a:p>
            <a:r>
              <a:rPr lang="en-US" dirty="0"/>
              <a:t>5540 La Bandera</a:t>
            </a:r>
          </a:p>
          <a:p>
            <a:r>
              <a:rPr lang="en-US" dirty="0"/>
              <a:t>8449 Arroyo</a:t>
            </a:r>
          </a:p>
          <a:p>
            <a:r>
              <a:rPr lang="en-US" dirty="0"/>
              <a:t>8465 Arroyo</a:t>
            </a:r>
          </a:p>
          <a:p>
            <a:r>
              <a:rPr lang="en-US" dirty="0"/>
              <a:t>8448 Arroyo</a:t>
            </a:r>
          </a:p>
          <a:p>
            <a:r>
              <a:rPr lang="en-US" dirty="0"/>
              <a:t>5560 Plata</a:t>
            </a:r>
          </a:p>
          <a:p>
            <a:r>
              <a:rPr lang="en-US" dirty="0"/>
              <a:t>5505 Plata</a:t>
            </a:r>
          </a:p>
          <a:p>
            <a:r>
              <a:rPr lang="en-US" dirty="0"/>
              <a:t>5505 Pico</a:t>
            </a:r>
          </a:p>
        </p:txBody>
      </p:sp>
    </p:spTree>
    <p:extLst>
      <p:ext uri="{BB962C8B-B14F-4D97-AF65-F5344CB8AC3E}">
        <p14:creationId xmlns:p14="http://schemas.microsoft.com/office/powerpoint/2010/main" val="1617607072"/>
      </p:ext>
    </p:extLst>
  </p:cSld>
  <p:clrMapOvr>
    <a:masterClrMapping/>
  </p:clrMapOvr>
</p:sld>
</file>

<file path=ppt/theme/theme1.xml><?xml version="1.0" encoding="utf-8"?>
<a:theme xmlns:a="http://schemas.openxmlformats.org/drawingml/2006/main" name="History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History Theme" id="{791876DC-6F0B-4BFE-AF4D-9BF8BFFB6E24}" vid="{9BF3FE3C-C05E-467C-A52F-62E86DC733E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History Theme</Template>
  <TotalTime>18975</TotalTime>
  <Words>125</Words>
  <Application>Microsoft Office PowerPoint</Application>
  <PresentationFormat>Widescreen</PresentationFormat>
  <Paragraphs>49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8" baseType="lpstr">
      <vt:lpstr>Arial</vt:lpstr>
      <vt:lpstr>Calibri</vt:lpstr>
      <vt:lpstr>Calibri Light</vt:lpstr>
      <vt:lpstr>Wingdings</vt:lpstr>
      <vt:lpstr>History Theme</vt:lpstr>
      <vt:lpstr>Agenda – 19 March 2024</vt:lpstr>
      <vt:lpstr>Treasurer Report</vt:lpstr>
      <vt:lpstr>Trash Cans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Agenda – 18 July 2023</dc:title>
  <dc:creator>David Jeffreys</dc:creator>
  <cp:lastModifiedBy>David Jeffreys</cp:lastModifiedBy>
  <cp:revision>32</cp:revision>
  <dcterms:created xsi:type="dcterms:W3CDTF">2023-07-11T14:14:41Z</dcterms:created>
  <dcterms:modified xsi:type="dcterms:W3CDTF">2024-03-19T22:05:21Z</dcterms:modified>
</cp:coreProperties>
</file>