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4851" autoAdjust="0"/>
    <p:restoredTop sz="97210" autoAdjust="0"/>
  </p:normalViewPr>
  <p:slideViewPr>
    <p:cSldViewPr snapToGrid="0">
      <p:cViewPr varScale="1">
        <p:scale>
          <a:sx n="161" d="100"/>
          <a:sy n="161" d="100"/>
        </p:scale>
        <p:origin x="1016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2B9116-6FBB-4BD0-ADFE-6A3DB976052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D7E8CAB-9211-45B9-91DF-25FFD8A61A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0CA8E1-05F1-4C43-82DD-AA784D21B9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2C9B7D-C856-4D57-B296-C03095509A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BEA1D8-CDA7-49B5-8741-B7BA4FAB0C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38163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ADF140-80EC-455B-93BC-DE1DE6092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16C24C-A06D-4966-A1D5-969A5F4F77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DCF100-425B-444E-B0CB-B73C5E7F32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8B6809-79FB-4979-90E8-C52CBCF19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0BCA17F-3B80-41D3-A5CF-48639EBB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44081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4FAC2D-5084-45A2-A1ED-31948AFDFD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5DAC41-07FE-4A2C-8E3C-0526EC65CA6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EB3D37-F3FC-453A-BBDC-46ACA96B17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A971B3-050E-4B34-B1B5-28EBFDA05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A0E6A1-30CA-4AB7-A493-57DE844316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59259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B093E8-3311-41E7-BEEF-497FF580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55165C-1AE7-4969-9A9E-6E438C9AE9A6}"/>
              </a:ext>
            </a:extLst>
          </p:cNvPr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 marL="231775" indent="-231775">
              <a:buFont typeface="Arial" panose="020B0604020202020204" pitchFamily="34" charset="0"/>
              <a:buChar char="•"/>
              <a:tabLst/>
              <a:defRPr>
                <a:solidFill>
                  <a:schemeClr val="bg1"/>
                </a:solidFill>
              </a:defRPr>
            </a:lvl1pPr>
            <a:lvl2pPr marL="742950" indent="-228600">
              <a:buFont typeface="Wingdings" panose="05000000000000000000" pitchFamily="2" charset="2"/>
              <a:buChar char="ü"/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E9A91C-4215-417E-B4F7-D6EF71847E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F00B0D-5AED-4B60-BBD0-F4D9C744E6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E997F1-3145-4C6A-82D5-9B8F31068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8326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F69CF6-0570-4FCF-B299-DBAC0AC6A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3C5ADA3-45BC-4514-9F7B-82043F058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F3D25C-7029-445D-94DA-B0BDE5497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DAEC1FC-B4E6-47A0-8CD0-80403B4F0C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424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33E8538-1FFF-425F-9040-D77345F2D4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8A7F930-97F6-4765-B6DE-1D8250BD18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1970016-1CF8-4FF0-9F43-31C834307D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7305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DC454E-F29D-41A5-B10C-E760E6582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21A35C-D2B5-4042-B23B-CA2A4AA34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52BDC3F-A8AB-4AD6-83D8-EB7EBC5742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6B54C4B-4098-4DC2-9391-9E596E5AAA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7C0FE7-AB31-4E35-BE57-735678F4D8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984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21B023-12A8-4171-93AC-28D9B5C6BA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C26B31-87B2-4852-B0ED-38845D64590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857250" indent="-342900"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E162174-95A9-4A29-8C9C-8ED3B4EB2E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 marL="857250" indent="-342900">
              <a:defRPr lang="en-US" sz="2400" kern="1200" dirty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88C06C2-6505-4ED0-BCB5-136E9A864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6B998B-7918-4547-953A-C5B52CA2A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8185A5-83E7-464C-9423-39C855CDDC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869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6A448-9A13-4000-94EE-8BB9EC5710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453B60-15D4-4B17-B8ED-3B61B9771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617A2D-7FE9-4252-B69A-93B14D184A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D94B1FB-2CDC-4FED-A819-5158551F56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3B73696-CD76-4B26-AC98-4168BF7B36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08B0CB5-6FC4-4C47-9020-E0A351B676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E34CD5B-2796-4F93-92F5-D72C3FE77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47245AC-C621-40EB-B587-78F660AB8E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5322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66145-D8C1-4E26-88E7-B66C43957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C1D131-7620-4CC9-9F12-0BE1A25120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2BD972-F712-44FD-BDAA-F38A250852E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2DDBBD-F5E1-4610-8923-F959802727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F2961F-2085-4062-A315-D741D4427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DA50EE-9895-48A3-94F2-463140EE4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142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53F444-610A-4538-96FB-E43A0D074D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85349D1-2C50-4D04-A588-A921F859E96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07A3574-2BFB-474F-BC3F-2E4E9063A5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F87E01-4172-4FB7-8834-E60C199C3F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230BAA-BA0B-48EC-8560-D356DE617EB4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04035-953E-4FED-885F-24ABCFBD9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839773-BC1F-4D89-9A47-CA30DEFF75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92917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17BA302-2C94-446F-9658-2F1D252791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4ADBC5-9D20-43BE-AF81-0D053744C7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E8A2D3-3DC1-4537-BF96-EC5F91D5EFA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230BAA-BA0B-48EC-8560-D356DE617EB4}" type="datetimeFigureOut">
              <a:rPr lang="en-US" smtClean="0"/>
              <a:t>12/19/2023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03DF39-1F77-455A-B680-9A023319F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F53FFF-8978-4968-9B39-682D2F6B159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4C5E3-A563-4F1D-B247-175CFA1DB1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141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40E6E98-0863-C320-E614-665D4A95E6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 – 19 December 2023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93B5A97-BC61-9E05-6645-AD5B28EE2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en-US" dirty="0"/>
              <a:t>Minutes of Last Meeting</a:t>
            </a:r>
          </a:p>
          <a:p>
            <a:r>
              <a:rPr lang="en-US" dirty="0"/>
              <a:t>Treasurer Report</a:t>
            </a:r>
          </a:p>
          <a:p>
            <a:r>
              <a:rPr lang="en-US" dirty="0"/>
              <a:t>ACC 2024 Appointments</a:t>
            </a:r>
          </a:p>
          <a:p>
            <a:r>
              <a:rPr lang="en-US" dirty="0"/>
              <a:t>FYI Items</a:t>
            </a:r>
          </a:p>
          <a:p>
            <a:pPr lvl="1"/>
            <a:r>
              <a:rPr lang="en-US" dirty="0"/>
              <a:t>Hose timer</a:t>
            </a:r>
          </a:p>
          <a:p>
            <a:pPr lvl="1"/>
            <a:r>
              <a:rPr lang="en-US" dirty="0"/>
              <a:t>Website</a:t>
            </a:r>
          </a:p>
          <a:p>
            <a:r>
              <a:rPr lang="en-US" dirty="0"/>
              <a:t>LB3 Fine Schedule and Collection Policy</a:t>
            </a:r>
          </a:p>
        </p:txBody>
      </p:sp>
    </p:spTree>
    <p:extLst>
      <p:ext uri="{BB962C8B-B14F-4D97-AF65-F5344CB8AC3E}">
        <p14:creationId xmlns:p14="http://schemas.microsoft.com/office/powerpoint/2010/main" val="39191120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1D3E63-B976-0A5E-8C27-E20FA3DF7D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Treasurer Report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700F13-9572-360E-E309-A84F21B605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Transactions since last meeting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Dues payment status:  39 paid as of 12/19/23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C09EE14-A549-48CF-2C8C-95F34727A85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35617373"/>
              </p:ext>
            </p:extLst>
          </p:nvPr>
        </p:nvGraphicFramePr>
        <p:xfrm>
          <a:off x="1646419" y="2367931"/>
          <a:ext cx="8899163" cy="26822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49359">
                  <a:extLst>
                    <a:ext uri="{9D8B030D-6E8A-4147-A177-3AD203B41FA5}">
                      <a16:colId xmlns:a16="http://schemas.microsoft.com/office/drawing/2014/main" val="3595932134"/>
                    </a:ext>
                  </a:extLst>
                </a:gridCol>
                <a:gridCol w="2002386">
                  <a:extLst>
                    <a:ext uri="{9D8B030D-6E8A-4147-A177-3AD203B41FA5}">
                      <a16:colId xmlns:a16="http://schemas.microsoft.com/office/drawing/2014/main" val="1903995372"/>
                    </a:ext>
                  </a:extLst>
                </a:gridCol>
                <a:gridCol w="1412727">
                  <a:extLst>
                    <a:ext uri="{9D8B030D-6E8A-4147-A177-3AD203B41FA5}">
                      <a16:colId xmlns:a16="http://schemas.microsoft.com/office/drawing/2014/main" val="761043751"/>
                    </a:ext>
                  </a:extLst>
                </a:gridCol>
                <a:gridCol w="712506">
                  <a:extLst>
                    <a:ext uri="{9D8B030D-6E8A-4147-A177-3AD203B41FA5}">
                      <a16:colId xmlns:a16="http://schemas.microsoft.com/office/drawing/2014/main" val="290038979"/>
                    </a:ext>
                  </a:extLst>
                </a:gridCol>
                <a:gridCol w="749359">
                  <a:extLst>
                    <a:ext uri="{9D8B030D-6E8A-4147-A177-3AD203B41FA5}">
                      <a16:colId xmlns:a16="http://schemas.microsoft.com/office/drawing/2014/main" val="1045402340"/>
                    </a:ext>
                  </a:extLst>
                </a:gridCol>
                <a:gridCol w="712506">
                  <a:extLst>
                    <a:ext uri="{9D8B030D-6E8A-4147-A177-3AD203B41FA5}">
                      <a16:colId xmlns:a16="http://schemas.microsoft.com/office/drawing/2014/main" val="731434510"/>
                    </a:ext>
                  </a:extLst>
                </a:gridCol>
                <a:gridCol w="2560320">
                  <a:extLst>
                    <a:ext uri="{9D8B030D-6E8A-4147-A177-3AD203B41FA5}">
                      <a16:colId xmlns:a16="http://schemas.microsoft.com/office/drawing/2014/main" val="2452639267"/>
                    </a:ext>
                  </a:extLst>
                </a:gridCol>
              </a:tblGrid>
              <a:tr h="153557"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Date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Pay to or Description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Category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Income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Expense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Balance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Notes</a:t>
                      </a:r>
                    </a:p>
                  </a:txBody>
                  <a:tcPr marL="45720" marR="45720" anchor="ctr" anchorCtr="1">
                    <a:solidFill>
                      <a:schemeClr val="tx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57285526"/>
                  </a:ext>
                </a:extLst>
              </a:tr>
              <a:tr h="153557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 dirty="0">
                          <a:effectLst/>
                        </a:rPr>
                        <a:t>11/15/2023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Trinity River Landscaping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Landscape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441.20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18,805.54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extLst>
                  <a:ext uri="{0D108BD9-81ED-4DB2-BD59-A6C34878D82A}">
                    <a16:rowId xmlns:a16="http://schemas.microsoft.com/office/drawing/2014/main" val="3967851648"/>
                  </a:ext>
                </a:extLst>
              </a:tr>
              <a:tr h="153557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 dirty="0">
                          <a:effectLst/>
                        </a:rPr>
                        <a:t>11/20/2023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Dues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2,100.00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20,905.54 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extLst>
                  <a:ext uri="{0D108BD9-81ED-4DB2-BD59-A6C34878D82A}">
                    <a16:rowId xmlns:a16="http://schemas.microsoft.com/office/drawing/2014/main" val="944784362"/>
                  </a:ext>
                </a:extLst>
              </a:tr>
              <a:tr h="153557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>
                          <a:effectLst/>
                        </a:rPr>
                        <a:t>11/21/2023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David Jeffreys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Maintenance/Repairs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93.04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20,812.50 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Solar Lights for four entry monuments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extLst>
                  <a:ext uri="{0D108BD9-81ED-4DB2-BD59-A6C34878D82A}">
                    <a16:rowId xmlns:a16="http://schemas.microsoft.com/office/drawing/2014/main" val="8538077"/>
                  </a:ext>
                </a:extLst>
              </a:tr>
              <a:tr h="153557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>
                          <a:effectLst/>
                        </a:rPr>
                        <a:t>11/27/2023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Dues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2,100.00 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22,912.50 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extLst>
                  <a:ext uri="{0D108BD9-81ED-4DB2-BD59-A6C34878D82A}">
                    <a16:rowId xmlns:a16="http://schemas.microsoft.com/office/drawing/2014/main" val="2209212907"/>
                  </a:ext>
                </a:extLst>
              </a:tr>
              <a:tr h="153557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>
                          <a:effectLst/>
                        </a:rPr>
                        <a:t>12/4/2023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David Jeffreys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Landscape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35.69 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22,876.81 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New hose timer for entryway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extLst>
                  <a:ext uri="{0D108BD9-81ED-4DB2-BD59-A6C34878D82A}">
                    <a16:rowId xmlns:a16="http://schemas.microsoft.com/office/drawing/2014/main" val="2229734800"/>
                  </a:ext>
                </a:extLst>
              </a:tr>
              <a:tr h="153557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>
                          <a:effectLst/>
                        </a:rPr>
                        <a:t>12/6/2023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Dues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2,100.00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24,976.81 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extLst>
                  <a:ext uri="{0D108BD9-81ED-4DB2-BD59-A6C34878D82A}">
                    <a16:rowId xmlns:a16="http://schemas.microsoft.com/office/drawing/2014/main" val="563455891"/>
                  </a:ext>
                </a:extLst>
              </a:tr>
              <a:tr h="153557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>
                          <a:effectLst/>
                        </a:rPr>
                        <a:t>12/9/2023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Dues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1,800.00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26,776.81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extLst>
                  <a:ext uri="{0D108BD9-81ED-4DB2-BD59-A6C34878D82A}">
                    <a16:rowId xmlns:a16="http://schemas.microsoft.com/office/drawing/2014/main" val="3238690099"/>
                  </a:ext>
                </a:extLst>
              </a:tr>
              <a:tr h="153557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>
                          <a:effectLst/>
                        </a:rPr>
                        <a:t>12/11/2023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Benbrook Water Authority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Water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77.36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26,699.45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extLst>
                  <a:ext uri="{0D108BD9-81ED-4DB2-BD59-A6C34878D82A}">
                    <a16:rowId xmlns:a16="http://schemas.microsoft.com/office/drawing/2014/main" val="402672811"/>
                  </a:ext>
                </a:extLst>
              </a:tr>
              <a:tr h="153557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>
                          <a:effectLst/>
                        </a:rPr>
                        <a:t>12/14/2023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Trinity River Landscaping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Landscape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441.20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26,258.25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extLst>
                  <a:ext uri="{0D108BD9-81ED-4DB2-BD59-A6C34878D82A}">
                    <a16:rowId xmlns:a16="http://schemas.microsoft.com/office/drawing/2014/main" val="812925475"/>
                  </a:ext>
                </a:extLst>
              </a:tr>
              <a:tr h="153557">
                <a:tc>
                  <a:txBody>
                    <a:bodyPr/>
                    <a:lstStyle/>
                    <a:p>
                      <a:pPr algn="r" fontAlgn="ctr"/>
                      <a:r>
                        <a:rPr lang="en-US" sz="1000" u="none" strike="noStrike">
                          <a:effectLst/>
                        </a:rPr>
                        <a:t>12/18/2023</a:t>
                      </a:r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>
                          <a:effectLst/>
                        </a:rPr>
                        <a:t>Dues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1,500.00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>
                          <a:effectLst/>
                        </a:rPr>
                        <a:t>27,758.25 </a:t>
                      </a:r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0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5720" marR="45720" anchor="b"/>
                </a:tc>
                <a:extLst>
                  <a:ext uri="{0D108BD9-81ED-4DB2-BD59-A6C34878D82A}">
                    <a16:rowId xmlns:a16="http://schemas.microsoft.com/office/drawing/2014/main" val="316783773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6163657"/>
      </p:ext>
    </p:extLst>
  </p:cSld>
  <p:clrMapOvr>
    <a:masterClrMapping/>
  </p:clrMapOvr>
</p:sld>
</file>

<file path=ppt/theme/theme1.xml><?xml version="1.0" encoding="utf-8"?>
<a:theme xmlns:a="http://schemas.openxmlformats.org/drawingml/2006/main" name="History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istory Theme" id="{791876DC-6F0B-4BFE-AF4D-9BF8BFFB6E24}" vid="{9BF3FE3C-C05E-467C-A52F-62E86DC733E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History Theme</Template>
  <TotalTime>1340</TotalTime>
  <Words>116</Words>
  <Application>Microsoft Office PowerPoint</Application>
  <PresentationFormat>Widescreen</PresentationFormat>
  <Paragraphs>71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History Theme</vt:lpstr>
      <vt:lpstr>Agenda – 19 December 2023</vt:lpstr>
      <vt:lpstr>Treasurer Report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– 18 July 2023</dc:title>
  <dc:creator>David Jeffreys</dc:creator>
  <cp:lastModifiedBy>David Jeffreys</cp:lastModifiedBy>
  <cp:revision>19</cp:revision>
  <dcterms:created xsi:type="dcterms:W3CDTF">2023-07-11T14:14:41Z</dcterms:created>
  <dcterms:modified xsi:type="dcterms:W3CDTF">2023-12-20T00:06:09Z</dcterms:modified>
</cp:coreProperties>
</file>