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6" r:id="rId2"/>
    <p:sldId id="274" r:id="rId3"/>
    <p:sldId id="263" r:id="rId4"/>
    <p:sldId id="267" r:id="rId5"/>
    <p:sldId id="268" r:id="rId6"/>
    <p:sldId id="272" r:id="rId7"/>
    <p:sldId id="262" r:id="rId8"/>
    <p:sldId id="273" r:id="rId9"/>
    <p:sldId id="269" r:id="rId10"/>
    <p:sldId id="270" r:id="rId11"/>
    <p:sldId id="271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13765"/>
    <a:srgbClr val="DBCAAF"/>
    <a:srgbClr val="EFE3AF"/>
    <a:srgbClr val="F1C2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82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1" y="2559814"/>
            <a:ext cx="9140890" cy="4298185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358B-B9F1-4A41-9773-67A0192DDB31}" type="datetimeFigureOut">
              <a:rPr lang="en-US" smtClean="0"/>
              <a:pPr/>
              <a:t>4/21/2017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7F74A-042B-4002-81B7-88F9E0C546A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2541804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3200400" y="0"/>
            <a:ext cx="5943600" cy="2541804"/>
          </a:xfrm>
          <a:prstGeom prst="rect">
            <a:avLst/>
          </a:prstGeom>
          <a:solidFill>
            <a:srgbClr val="EFE3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0" lang="en-US" sz="4800" kern="12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Adobe Caslon Pro Bold" panose="0205070206050A020403" pitchFamily="18" charset="0"/>
                <a:ea typeface="+mj-ea"/>
                <a:cs typeface="+mj-cs"/>
              </a:rPr>
              <a:t>Annual Meeting </a:t>
            </a:r>
          </a:p>
          <a:p>
            <a:pPr algn="ctr"/>
            <a:r>
              <a:rPr kumimoji="0" lang="en-US" sz="3600" kern="1200" dirty="0">
                <a:solidFill>
                  <a:schemeClr val="tx1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April 21, 2017</a:t>
            </a:r>
            <a:endParaRPr kumimoji="0" lang="en-US" sz="3600" b="1" kern="1200" cap="all" dirty="0">
              <a:solidFill>
                <a:schemeClr val="tx1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0" y="2541804"/>
            <a:ext cx="9144000" cy="18011"/>
          </a:xfrm>
          <a:prstGeom prst="line">
            <a:avLst/>
          </a:prstGeom>
          <a:ln w="76200">
            <a:solidFill>
              <a:srgbClr val="61376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ullet Content">
    <p:bg>
      <p:bgPr>
        <a:solidFill>
          <a:srgbClr val="EFE3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906383" y="-54"/>
            <a:ext cx="723450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358B-B9F1-4A41-9773-67A0192DDB31}" type="datetimeFigureOut">
              <a:rPr lang="en-US" smtClean="0"/>
              <a:pPr/>
              <a:t>4/21/2017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7F74A-042B-4002-81B7-88F9E0C546A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1830183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000"/>
          <a:stretch/>
        </p:blipFill>
        <p:spPr>
          <a:xfrm>
            <a:off x="0" y="0"/>
            <a:ext cx="1828800" cy="1452459"/>
          </a:xfrm>
          <a:prstGeom prst="rect">
            <a:avLst/>
          </a:prstGeom>
        </p:spPr>
      </p:pic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1981200" y="457200"/>
            <a:ext cx="6952488" cy="914400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4800" b="1">
                <a:latin typeface="Adobe Caslon Pro Bold" panose="0205070206050A020403" pitchFamily="18" charset="0"/>
              </a:defRPr>
            </a:lvl1pPr>
          </a:lstStyle>
          <a:p>
            <a:r>
              <a:rPr kumimoji="0" lang="en-US" dirty="0"/>
              <a:t>Click to edit 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1981200" y="1828800"/>
            <a:ext cx="6952488" cy="4419600"/>
          </a:xfrm>
          <a:prstGeom prst="rect">
            <a:avLst/>
          </a:prstGeom>
        </p:spPr>
        <p:txBody>
          <a:bodyPr/>
          <a:lstStyle>
            <a:lvl1pPr marL="365760" indent="-283464">
              <a:buClrTx/>
              <a:buFont typeface="Arial" panose="020B0604020202020204" pitchFamily="34" charset="0"/>
              <a:buChar char="•"/>
              <a:defRPr>
                <a:latin typeface="+mj-lt"/>
              </a:defRPr>
            </a:lvl1pPr>
            <a:lvl2pPr marL="640080" indent="-237744">
              <a:buClrTx/>
              <a:buFont typeface="Arial" panose="020B0604020202020204" pitchFamily="34" charset="0"/>
              <a:buChar char="•"/>
              <a:defRPr>
                <a:latin typeface="+mj-lt"/>
              </a:defRPr>
            </a:lvl2pPr>
            <a:lvl3pPr marL="886968" indent="-228600">
              <a:buClrTx/>
              <a:buFont typeface="Arial" panose="020B0604020202020204" pitchFamily="34" charset="0"/>
              <a:buChar char="•"/>
              <a:defRPr>
                <a:latin typeface="+mj-lt"/>
              </a:defRPr>
            </a:lvl3pPr>
            <a:lvl4pPr marL="1097280" indent="-173736">
              <a:buClrTx/>
              <a:buFont typeface="Arial" panose="020B0604020202020204" pitchFamily="34" charset="0"/>
              <a:buChar char="•"/>
              <a:defRPr>
                <a:latin typeface="+mj-lt"/>
              </a:defRPr>
            </a:lvl4pPr>
            <a:lvl5pPr marL="1298448" indent="-182880">
              <a:buClrTx/>
              <a:buFont typeface="Arial" panose="020B0604020202020204" pitchFamily="34" charset="0"/>
              <a:buChar char="•"/>
              <a:defRPr>
                <a:latin typeface="+mj-lt"/>
              </a:defRPr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1981200" y="1447800"/>
            <a:ext cx="6952488" cy="0"/>
          </a:xfrm>
          <a:prstGeom prst="line">
            <a:avLst/>
          </a:prstGeom>
          <a:ln w="76200">
            <a:solidFill>
              <a:srgbClr val="61376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358B-B9F1-4A41-9773-67A0192DDB31}" type="datetimeFigureOut">
              <a:rPr lang="en-US" smtClean="0"/>
              <a:pPr/>
              <a:t>4/21/2017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7F74A-042B-4002-81B7-88F9E0C546A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1906383" y="-54"/>
            <a:ext cx="723450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 userDrawn="1"/>
        </p:nvSpPr>
        <p:spPr bwMode="invGray">
          <a:xfrm>
            <a:off x="1830183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000"/>
          <a:stretch/>
        </p:blipFill>
        <p:spPr>
          <a:xfrm>
            <a:off x="0" y="0"/>
            <a:ext cx="1828800" cy="145245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rgbClr val="EFE3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906383" y="-54"/>
            <a:ext cx="723450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 userDrawn="1"/>
        </p:nvSpPr>
        <p:spPr bwMode="invGray">
          <a:xfrm>
            <a:off x="1830183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000"/>
          <a:stretch/>
        </p:blipFill>
        <p:spPr>
          <a:xfrm>
            <a:off x="0" y="0"/>
            <a:ext cx="1828800" cy="1452459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358B-B9F1-4A41-9773-67A0192DDB31}" type="datetimeFigureOut">
              <a:rPr lang="en-US" smtClean="0"/>
              <a:pPr/>
              <a:t>4/21/2017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7F74A-042B-4002-81B7-88F9E0C546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1906383" y="-54"/>
            <a:ext cx="723450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 userDrawn="1"/>
        </p:nvSpPr>
        <p:spPr bwMode="invGray">
          <a:xfrm>
            <a:off x="1830183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000"/>
          <a:stretch/>
        </p:blipFill>
        <p:spPr>
          <a:xfrm>
            <a:off x="0" y="0"/>
            <a:ext cx="1828800" cy="1452459"/>
          </a:xfrm>
          <a:prstGeom prst="rect">
            <a:avLst/>
          </a:prstGeom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358B-B9F1-4A41-9773-67A0192DDB31}" type="datetimeFigureOut">
              <a:rPr lang="en-US" smtClean="0"/>
              <a:pPr/>
              <a:t>4/21/2017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7F74A-042B-4002-81B7-88F9E0C546A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981200" y="457200"/>
            <a:ext cx="6952488" cy="914400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4800" b="1">
                <a:latin typeface="Adobe Caslon Pro Bold" panose="0205070206050A020403" pitchFamily="18" charset="0"/>
              </a:defRPr>
            </a:lvl1pPr>
          </a:lstStyle>
          <a:p>
            <a:r>
              <a:rPr kumimoji="0" lang="en-US" dirty="0"/>
              <a:t>Click to edit 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3"/>
          </p:nvPr>
        </p:nvSpPr>
        <p:spPr>
          <a:xfrm>
            <a:off x="1981200" y="1828800"/>
            <a:ext cx="3087686" cy="4419600"/>
          </a:xfrm>
          <a:prstGeom prst="rect">
            <a:avLst/>
          </a:prstGeom>
        </p:spPr>
        <p:txBody>
          <a:bodyPr/>
          <a:lstStyle>
            <a:lvl1pPr marL="365760" indent="-283464">
              <a:buClrTx/>
              <a:buFont typeface="Arial" panose="020B0604020202020204" pitchFamily="34" charset="0"/>
              <a:buChar char="•"/>
              <a:defRPr>
                <a:latin typeface="+mj-lt"/>
              </a:defRPr>
            </a:lvl1pPr>
            <a:lvl2pPr marL="640080" indent="-237744">
              <a:buClrTx/>
              <a:buFont typeface="Arial" panose="020B0604020202020204" pitchFamily="34" charset="0"/>
              <a:buChar char="•"/>
              <a:defRPr>
                <a:latin typeface="+mj-lt"/>
              </a:defRPr>
            </a:lvl2pPr>
            <a:lvl3pPr marL="886968" indent="-228600">
              <a:buClrTx/>
              <a:buFont typeface="Arial" panose="020B0604020202020204" pitchFamily="34" charset="0"/>
              <a:buChar char="•"/>
              <a:defRPr>
                <a:latin typeface="+mj-lt"/>
              </a:defRPr>
            </a:lvl3pPr>
            <a:lvl4pPr marL="1097280" indent="-173736">
              <a:buClrTx/>
              <a:buFont typeface="Arial" panose="020B0604020202020204" pitchFamily="34" charset="0"/>
              <a:buChar char="•"/>
              <a:defRPr>
                <a:latin typeface="+mj-lt"/>
              </a:defRPr>
            </a:lvl4pPr>
            <a:lvl5pPr marL="1298448" indent="-182880">
              <a:buClrTx/>
              <a:buFont typeface="Arial" panose="020B0604020202020204" pitchFamily="34" charset="0"/>
              <a:buChar char="•"/>
              <a:defRPr>
                <a:latin typeface="+mj-lt"/>
              </a:defRPr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3" name="Straight Connector 12"/>
          <p:cNvCxnSpPr>
            <a:cxnSpLocks/>
          </p:cNvCxnSpPr>
          <p:nvPr userDrawn="1"/>
        </p:nvCxnSpPr>
        <p:spPr>
          <a:xfrm>
            <a:off x="1981200" y="1447800"/>
            <a:ext cx="6952488" cy="0"/>
          </a:xfrm>
          <a:prstGeom prst="line">
            <a:avLst/>
          </a:prstGeom>
          <a:ln w="76200">
            <a:solidFill>
              <a:srgbClr val="61376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/>
          <p:cNvSpPr>
            <a:spLocks noGrp="1"/>
          </p:cNvSpPr>
          <p:nvPr>
            <p:ph idx="14"/>
          </p:nvPr>
        </p:nvSpPr>
        <p:spPr>
          <a:xfrm>
            <a:off x="5294314" y="1828800"/>
            <a:ext cx="3087686" cy="4419600"/>
          </a:xfrm>
          <a:prstGeom prst="rect">
            <a:avLst/>
          </a:prstGeom>
        </p:spPr>
        <p:txBody>
          <a:bodyPr/>
          <a:lstStyle>
            <a:lvl1pPr marL="365760" indent="-283464">
              <a:buClrTx/>
              <a:buFont typeface="Arial" panose="020B0604020202020204" pitchFamily="34" charset="0"/>
              <a:buChar char="•"/>
              <a:defRPr>
                <a:latin typeface="+mj-lt"/>
              </a:defRPr>
            </a:lvl1pPr>
            <a:lvl2pPr marL="640080" indent="-237744">
              <a:buClrTx/>
              <a:buFont typeface="Arial" panose="020B0604020202020204" pitchFamily="34" charset="0"/>
              <a:buChar char="•"/>
              <a:defRPr>
                <a:latin typeface="+mj-lt"/>
              </a:defRPr>
            </a:lvl2pPr>
            <a:lvl3pPr marL="886968" indent="-228600">
              <a:buClrTx/>
              <a:buFont typeface="Arial" panose="020B0604020202020204" pitchFamily="34" charset="0"/>
              <a:buChar char="•"/>
              <a:defRPr>
                <a:latin typeface="+mj-lt"/>
              </a:defRPr>
            </a:lvl3pPr>
            <a:lvl4pPr marL="1097280" indent="-173736">
              <a:buClrTx/>
              <a:buFont typeface="Arial" panose="020B0604020202020204" pitchFamily="34" charset="0"/>
              <a:buChar char="•"/>
              <a:defRPr>
                <a:latin typeface="+mj-lt"/>
              </a:defRPr>
            </a:lvl4pPr>
            <a:lvl5pPr marL="1298448" indent="-182880">
              <a:buClrTx/>
              <a:buFont typeface="Arial" panose="020B0604020202020204" pitchFamily="34" charset="0"/>
              <a:buChar char="•"/>
              <a:defRPr>
                <a:latin typeface="+mj-lt"/>
              </a:defRPr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3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2CB7358B-B9F1-4A41-9773-67A0192DDB31}" type="datetimeFigureOut">
              <a:rPr lang="en-US" smtClean="0"/>
              <a:pPr/>
              <a:t>4/21/2017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F77F74A-042B-4002-81B7-88F9E0C546A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699" r:id="rId2"/>
    <p:sldLayoutId id="2147483703" r:id="rId3"/>
    <p:sldLayoutId id="2147483698" r:id="rId4"/>
    <p:sldLayoutId id="2147483700" r:id="rId5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3581400"/>
            <a:ext cx="5410200" cy="2385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3738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of Board Positions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828800"/>
            <a:ext cx="6952488" cy="5029200"/>
          </a:xfrm>
        </p:spPr>
        <p:txBody>
          <a:bodyPr>
            <a:normAutofit fontScale="62500" lnSpcReduction="20000"/>
          </a:bodyPr>
          <a:lstStyle/>
          <a:p>
            <a:pPr marL="341313" indent="-287338"/>
            <a:r>
              <a:rPr lang="en-US" dirty="0"/>
              <a:t>PRESIDENT:  Retrieve weekly mail from the local PO box, follow up collections of dues in January, oversee entrance landscaping/sprinklers.</a:t>
            </a:r>
          </a:p>
          <a:p>
            <a:pPr marL="341313" indent="-287338"/>
            <a:endParaRPr lang="en-US" dirty="0"/>
          </a:p>
          <a:p>
            <a:pPr marL="341313" indent="-287338"/>
            <a:r>
              <a:rPr lang="en-US" dirty="0"/>
              <a:t>VP:  Maintain the HOA Email account to reply/forward, email neighbors with updates, coordinate spring potluck and late summer garage sale. </a:t>
            </a:r>
          </a:p>
          <a:p>
            <a:pPr marL="341313" indent="-287338"/>
            <a:endParaRPr lang="en-US" dirty="0"/>
          </a:p>
          <a:p>
            <a:pPr marL="341313" indent="-287338"/>
            <a:r>
              <a:rPr lang="en-US" dirty="0"/>
              <a:t>SECRETARY:  Take meeting minutes, update website, secure annual spring meeting venue and deliver manual door-to-door notices (if needed).</a:t>
            </a:r>
          </a:p>
          <a:p>
            <a:pPr marL="341313" indent="-287338"/>
            <a:endParaRPr lang="en-US" dirty="0"/>
          </a:p>
          <a:p>
            <a:pPr marL="341313" indent="-287338"/>
            <a:r>
              <a:rPr lang="en-US" dirty="0"/>
              <a:t>TREASURER:  Pay bills, approve spending, provide financial reports, file taxes, send out dues invoices.</a:t>
            </a:r>
          </a:p>
          <a:p>
            <a:pPr marL="341313" indent="-287338"/>
            <a:endParaRPr lang="en-US" dirty="0"/>
          </a:p>
          <a:p>
            <a:pPr marL="341313" indent="-287338"/>
            <a:r>
              <a:rPr lang="en-US" dirty="0"/>
              <a:t>ARCHITECTURAL CONTROL CHAIR /MEMBER AT LARGE: Respond, timely, to ACC requests and violation notices.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2542" b="44068" l="23318" r="78326">
                        <a14:foregroundMark x1="52466" y1="33220" x2="52466" y2="33220"/>
                        <a14:foregroundMark x1="58296" y1="31186" x2="58296" y2="31186"/>
                        <a14:foregroundMark x1="56951" y1="31864" x2="56951" y2="31864"/>
                        <a14:foregroundMark x1="70404" y1="29492" x2="70404" y2="29492"/>
                        <a14:foregroundMark x1="76532" y1="29831" x2="76532" y2="29831"/>
                        <a14:foregroundMark x1="78326" y1="28814" x2="78326" y2="28814"/>
                        <a14:foregroundMark x1="68460" y1="34576" x2="68460" y2="34576"/>
                        <a14:foregroundMark x1="70105" y1="33898" x2="70105" y2="33898"/>
                        <a14:foregroundMark x1="23318" y1="39322" x2="23318" y2="39322"/>
                        <a14:foregroundMark x1="35725" y1="29492" x2="35725" y2="29492"/>
                        <a14:foregroundMark x1="45590" y1="30169" x2="45590" y2="30169"/>
                        <a14:foregroundMark x1="64425" y1="30169" x2="64425" y2="30169"/>
                        <a14:foregroundMark x1="62033" y1="22373" x2="62033" y2="22373"/>
                        <a14:foregroundMark x1="65172" y1="23390" x2="65172" y2="23390"/>
                        <a14:foregroundMark x1="71450" y1="22373" x2="71450" y2="22373"/>
                        <a14:foregroundMark x1="67713" y1="23390" x2="67713" y2="23390"/>
                        <a14:foregroundMark x1="43647" y1="34237" x2="43647" y2="34237"/>
                        <a14:backgroundMark x1="35127" y1="31864" x2="35127" y2="3186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1127" t="9582" r="19718" b="52089"/>
          <a:stretch/>
        </p:blipFill>
        <p:spPr>
          <a:xfrm>
            <a:off x="68826" y="6379029"/>
            <a:ext cx="1676400" cy="478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12416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Election of 2017/18 Board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981200" y="1828800"/>
            <a:ext cx="6952488" cy="5029200"/>
          </a:xfrm>
        </p:spPr>
        <p:txBody>
          <a:bodyPr>
            <a:normAutofit/>
          </a:bodyPr>
          <a:lstStyle/>
          <a:p>
            <a:pPr lvl="0"/>
            <a:r>
              <a:rPr lang="en-US" sz="2000" dirty="0"/>
              <a:t>President:  Mike </a:t>
            </a:r>
            <a:r>
              <a:rPr lang="en-US" sz="2000" dirty="0" err="1"/>
              <a:t>Seraphin</a:t>
            </a:r>
            <a:endParaRPr lang="en-US" sz="2000" dirty="0"/>
          </a:p>
          <a:p>
            <a:pPr lvl="0"/>
            <a:r>
              <a:rPr lang="en-US" sz="2000" dirty="0"/>
              <a:t>Vice President:  Open</a:t>
            </a:r>
          </a:p>
          <a:p>
            <a:pPr lvl="0"/>
            <a:r>
              <a:rPr lang="en-US" sz="2000" dirty="0"/>
              <a:t>Secretary:  Shannon Hart</a:t>
            </a:r>
          </a:p>
          <a:p>
            <a:pPr lvl="0"/>
            <a:r>
              <a:rPr lang="en-US" sz="2000" dirty="0"/>
              <a:t>Architectural Control Chair/Member At Large:  Ken Hassler</a:t>
            </a:r>
          </a:p>
          <a:p>
            <a:pPr lvl="0"/>
            <a:r>
              <a:rPr lang="en-US" sz="2000" dirty="0"/>
              <a:t>Treasurer:  David </a:t>
            </a:r>
            <a:r>
              <a:rPr lang="en-US" sz="2000" dirty="0" err="1"/>
              <a:t>Jeffreys</a:t>
            </a:r>
            <a:endParaRPr lang="en-US" sz="20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2542" b="44068" l="23318" r="78326">
                        <a14:foregroundMark x1="52466" y1="33220" x2="52466" y2="33220"/>
                        <a14:foregroundMark x1="58296" y1="31186" x2="58296" y2="31186"/>
                        <a14:foregroundMark x1="56951" y1="31864" x2="56951" y2="31864"/>
                        <a14:foregroundMark x1="70404" y1="29492" x2="70404" y2="29492"/>
                        <a14:foregroundMark x1="76532" y1="29831" x2="76532" y2="29831"/>
                        <a14:foregroundMark x1="78326" y1="28814" x2="78326" y2="28814"/>
                        <a14:foregroundMark x1="68460" y1="34576" x2="68460" y2="34576"/>
                        <a14:foregroundMark x1="70105" y1="33898" x2="70105" y2="33898"/>
                        <a14:foregroundMark x1="23318" y1="39322" x2="23318" y2="39322"/>
                        <a14:foregroundMark x1="35725" y1="29492" x2="35725" y2="29492"/>
                        <a14:foregroundMark x1="45590" y1="30169" x2="45590" y2="30169"/>
                        <a14:foregroundMark x1="64425" y1="30169" x2="64425" y2="30169"/>
                        <a14:foregroundMark x1="62033" y1="22373" x2="62033" y2="22373"/>
                        <a14:foregroundMark x1="65172" y1="23390" x2="65172" y2="23390"/>
                        <a14:foregroundMark x1="71450" y1="22373" x2="71450" y2="22373"/>
                        <a14:foregroundMark x1="67713" y1="23390" x2="67713" y2="23390"/>
                        <a14:foregroundMark x1="43647" y1="34237" x2="43647" y2="34237"/>
                        <a14:backgroundMark x1="35127" y1="31864" x2="35127" y2="3186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1127" t="9582" r="19718" b="52089"/>
          <a:stretch/>
        </p:blipFill>
        <p:spPr>
          <a:xfrm>
            <a:off x="68826" y="6379029"/>
            <a:ext cx="1676400" cy="478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873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3046035"/>
            <a:ext cx="75438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indent="-283464">
              <a:spcBef>
                <a:spcPts val="600"/>
              </a:spcBef>
              <a:buSzPct val="80000"/>
              <a:buFont typeface="Arial" panose="020B0604020202020204" pitchFamily="34" charset="0"/>
              <a:buChar char="•"/>
            </a:pPr>
            <a:r>
              <a:rPr lang="en-US" sz="2800" dirty="0">
                <a:latin typeface="+mj-lt"/>
              </a:rPr>
              <a:t>Did you sign the voting/attendance list?</a:t>
            </a:r>
          </a:p>
          <a:p>
            <a:pPr marL="822960" lvl="2" indent="-283464">
              <a:spcBef>
                <a:spcPts val="600"/>
              </a:spcBef>
              <a:buSzPct val="80000"/>
              <a:buFont typeface="Arial" panose="020B0604020202020204" pitchFamily="34" charset="0"/>
              <a:buChar char="•"/>
            </a:pPr>
            <a:r>
              <a:rPr lang="en-US" sz="2400" dirty="0">
                <a:latin typeface="+mj-lt"/>
              </a:rPr>
              <a:t>If not, please do so now.</a:t>
            </a:r>
          </a:p>
          <a:p>
            <a:pPr marL="822960" lvl="2" indent="-283464">
              <a:spcBef>
                <a:spcPts val="600"/>
              </a:spcBef>
              <a:buSzPct val="80000"/>
              <a:buFont typeface="Arial" panose="020B0604020202020204" pitchFamily="34" charset="0"/>
              <a:buChar char="•"/>
            </a:pPr>
            <a:r>
              <a:rPr lang="en-US" sz="2400" dirty="0">
                <a:latin typeface="+mj-lt"/>
              </a:rPr>
              <a:t>One signature is required for each address present.</a:t>
            </a:r>
          </a:p>
          <a:p>
            <a:pPr marL="822960" lvl="2" indent="-283464">
              <a:spcBef>
                <a:spcPts val="600"/>
              </a:spcBef>
              <a:buSzPct val="80000"/>
              <a:buFont typeface="Arial" panose="020B0604020202020204" pitchFamily="34" charset="0"/>
              <a:buChar char="•"/>
            </a:pPr>
            <a:r>
              <a:rPr lang="en-US" sz="2400" dirty="0">
                <a:latin typeface="+mj-lt"/>
              </a:rPr>
              <a:t>This list is used to verify our ballot totals for the election of the board at the end of this meeting.</a:t>
            </a:r>
          </a:p>
          <a:p>
            <a:pPr marL="822960" lvl="2" indent="-283464">
              <a:spcBef>
                <a:spcPts val="600"/>
              </a:spcBef>
              <a:buSzPct val="80000"/>
              <a:buFont typeface="Arial" panose="020B0604020202020204" pitchFamily="34" charset="0"/>
              <a:buChar char="•"/>
            </a:pPr>
            <a:r>
              <a:rPr lang="en-US" sz="2400" dirty="0">
                <a:latin typeface="+mj-lt"/>
              </a:rPr>
              <a:t>Each address is allowed one vote/one ballot.</a:t>
            </a:r>
          </a:p>
        </p:txBody>
      </p:sp>
    </p:spTree>
    <p:extLst>
      <p:ext uri="{BB962C8B-B14F-4D97-AF65-F5344CB8AC3E}">
        <p14:creationId xmlns:p14="http://schemas.microsoft.com/office/powerpoint/2010/main" val="3370850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Introduce 2016/17 Board</a:t>
            </a:r>
          </a:p>
          <a:p>
            <a:r>
              <a:rPr lang="en-US" dirty="0"/>
              <a:t>HOA Organization</a:t>
            </a:r>
          </a:p>
          <a:p>
            <a:r>
              <a:rPr lang="en-US" dirty="0"/>
              <a:t>HOA Mission</a:t>
            </a:r>
          </a:p>
          <a:p>
            <a:r>
              <a:rPr lang="en-US" dirty="0"/>
              <a:t>Financial Overview</a:t>
            </a:r>
          </a:p>
          <a:p>
            <a:r>
              <a:rPr lang="en-US" dirty="0"/>
              <a:t>Recap of HOA Actions</a:t>
            </a:r>
          </a:p>
          <a:p>
            <a:r>
              <a:rPr lang="en-US" dirty="0"/>
              <a:t>Review of Board Positions</a:t>
            </a:r>
          </a:p>
          <a:p>
            <a:r>
              <a:rPr lang="en-US" dirty="0"/>
              <a:t>Election for 2017/18 Board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2542" b="44068" l="23318" r="78326">
                        <a14:foregroundMark x1="52466" y1="33220" x2="52466" y2="33220"/>
                        <a14:foregroundMark x1="58296" y1="31186" x2="58296" y2="31186"/>
                        <a14:foregroundMark x1="56951" y1="31864" x2="56951" y2="31864"/>
                        <a14:foregroundMark x1="70404" y1="29492" x2="70404" y2="29492"/>
                        <a14:foregroundMark x1="76532" y1="29831" x2="76532" y2="29831"/>
                        <a14:foregroundMark x1="78326" y1="28814" x2="78326" y2="28814"/>
                        <a14:foregroundMark x1="68460" y1="34576" x2="68460" y2="34576"/>
                        <a14:foregroundMark x1="70105" y1="33898" x2="70105" y2="33898"/>
                        <a14:foregroundMark x1="23318" y1="39322" x2="23318" y2="39322"/>
                        <a14:foregroundMark x1="35725" y1="29492" x2="35725" y2="29492"/>
                        <a14:foregroundMark x1="45590" y1="30169" x2="45590" y2="30169"/>
                        <a14:foregroundMark x1="64425" y1="30169" x2="64425" y2="30169"/>
                        <a14:foregroundMark x1="62033" y1="22373" x2="62033" y2="22373"/>
                        <a14:foregroundMark x1="65172" y1="23390" x2="65172" y2="23390"/>
                        <a14:foregroundMark x1="71450" y1="22373" x2="71450" y2="22373"/>
                        <a14:foregroundMark x1="67713" y1="23390" x2="67713" y2="23390"/>
                        <a14:foregroundMark x1="43647" y1="34237" x2="43647" y2="34237"/>
                        <a14:backgroundMark x1="35127" y1="31864" x2="35127" y2="3186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1127" t="9582" r="19718" b="52089"/>
          <a:stretch/>
        </p:blipFill>
        <p:spPr>
          <a:xfrm>
            <a:off x="68826" y="6379029"/>
            <a:ext cx="1676400" cy="478971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1981200" y="457200"/>
            <a:ext cx="7104888" cy="914400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800" b="1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Adobe Caslon Pro Bold" panose="0205070206050A020403" pitchFamily="18" charset="0"/>
                <a:ea typeface="+mj-ea"/>
                <a:cs typeface="+mj-cs"/>
              </a:defRPr>
            </a:lvl1pPr>
            <a:extLst/>
          </a:lstStyle>
          <a:p>
            <a:r>
              <a:rPr lang="en-US" dirty="0"/>
              <a:t>Meeting Agenda</a:t>
            </a:r>
          </a:p>
        </p:txBody>
      </p:sp>
    </p:spTree>
    <p:extLst>
      <p:ext uri="{BB962C8B-B14F-4D97-AF65-F5344CB8AC3E}">
        <p14:creationId xmlns:p14="http://schemas.microsoft.com/office/powerpoint/2010/main" val="2815886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Introduce 2016/17 Board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President:  Brian Lott </a:t>
            </a:r>
          </a:p>
          <a:p>
            <a:pPr lvl="0"/>
            <a:r>
              <a:rPr lang="en-US" dirty="0"/>
              <a:t>Vice President:  Mike </a:t>
            </a:r>
            <a:r>
              <a:rPr lang="en-US" dirty="0" err="1"/>
              <a:t>Seraphin</a:t>
            </a:r>
            <a:endParaRPr lang="en-US" dirty="0"/>
          </a:p>
          <a:p>
            <a:pPr lvl="0"/>
            <a:r>
              <a:rPr lang="en-US" dirty="0"/>
              <a:t>Secretary:  Shannon Hart</a:t>
            </a:r>
          </a:p>
          <a:p>
            <a:pPr lvl="0"/>
            <a:r>
              <a:rPr lang="en-US" dirty="0"/>
              <a:t>Architectural Control Chair/Member At Large:  Ken Hassler</a:t>
            </a:r>
          </a:p>
          <a:p>
            <a:pPr lvl="0"/>
            <a:r>
              <a:rPr lang="en-US" dirty="0"/>
              <a:t>Treasurer:  David </a:t>
            </a:r>
            <a:r>
              <a:rPr lang="en-US" dirty="0" err="1"/>
              <a:t>Jeffreys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2542" b="44068" l="23318" r="78326">
                        <a14:foregroundMark x1="52466" y1="33220" x2="52466" y2="33220"/>
                        <a14:foregroundMark x1="58296" y1="31186" x2="58296" y2="31186"/>
                        <a14:foregroundMark x1="56951" y1="31864" x2="56951" y2="31864"/>
                        <a14:foregroundMark x1="70404" y1="29492" x2="70404" y2="29492"/>
                        <a14:foregroundMark x1="76532" y1="29831" x2="76532" y2="29831"/>
                        <a14:foregroundMark x1="78326" y1="28814" x2="78326" y2="28814"/>
                        <a14:foregroundMark x1="68460" y1="34576" x2="68460" y2="34576"/>
                        <a14:foregroundMark x1="70105" y1="33898" x2="70105" y2="33898"/>
                        <a14:foregroundMark x1="23318" y1="39322" x2="23318" y2="39322"/>
                        <a14:foregroundMark x1="35725" y1="29492" x2="35725" y2="29492"/>
                        <a14:foregroundMark x1="45590" y1="30169" x2="45590" y2="30169"/>
                        <a14:foregroundMark x1="64425" y1="30169" x2="64425" y2="30169"/>
                        <a14:foregroundMark x1="62033" y1="22373" x2="62033" y2="22373"/>
                        <a14:foregroundMark x1="65172" y1="23390" x2="65172" y2="23390"/>
                        <a14:foregroundMark x1="71450" y1="22373" x2="71450" y2="22373"/>
                        <a14:foregroundMark x1="67713" y1="23390" x2="67713" y2="23390"/>
                        <a14:foregroundMark x1="43647" y1="34237" x2="43647" y2="34237"/>
                        <a14:backgroundMark x1="35127" y1="31864" x2="35127" y2="3186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1127" t="9582" r="19718" b="52089"/>
          <a:stretch/>
        </p:blipFill>
        <p:spPr>
          <a:xfrm>
            <a:off x="68826" y="6379029"/>
            <a:ext cx="1676400" cy="478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3202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HOA Organization</a:t>
            </a:r>
          </a:p>
        </p:txBody>
      </p:sp>
      <p:sp>
        <p:nvSpPr>
          <p:cNvPr id="4" name="Rectangle: Rounded Corners 3"/>
          <p:cNvSpPr/>
          <p:nvPr/>
        </p:nvSpPr>
        <p:spPr>
          <a:xfrm>
            <a:off x="4162044" y="1719165"/>
            <a:ext cx="2590800" cy="990600"/>
          </a:xfrm>
          <a:prstGeom prst="roundRect">
            <a:avLst/>
          </a:prstGeom>
          <a:solidFill>
            <a:srgbClr val="613765"/>
          </a:solidFill>
          <a:ln>
            <a:solidFill>
              <a:srgbClr val="61376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Team Ranch</a:t>
            </a:r>
          </a:p>
          <a:p>
            <a:pPr algn="ctr"/>
            <a:r>
              <a:rPr lang="en-US" dirty="0"/>
              <a:t>Master Association</a:t>
            </a:r>
          </a:p>
        </p:txBody>
      </p:sp>
      <p:sp>
        <p:nvSpPr>
          <p:cNvPr id="5" name="Rectangle: Rounded Corners 4"/>
          <p:cNvSpPr/>
          <p:nvPr/>
        </p:nvSpPr>
        <p:spPr>
          <a:xfrm>
            <a:off x="2514600" y="3429000"/>
            <a:ext cx="2590800" cy="990600"/>
          </a:xfrm>
          <a:prstGeom prst="roundRect">
            <a:avLst/>
          </a:prstGeom>
          <a:solidFill>
            <a:srgbClr val="613765"/>
          </a:solidFill>
          <a:ln>
            <a:solidFill>
              <a:srgbClr val="61376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La Bandera Phase 1/2</a:t>
            </a:r>
          </a:p>
        </p:txBody>
      </p:sp>
      <p:sp>
        <p:nvSpPr>
          <p:cNvPr id="6" name="Rectangle: Rounded Corners 5"/>
          <p:cNvSpPr/>
          <p:nvPr/>
        </p:nvSpPr>
        <p:spPr>
          <a:xfrm>
            <a:off x="5943600" y="3429000"/>
            <a:ext cx="2590800" cy="990600"/>
          </a:xfrm>
          <a:prstGeom prst="roundRect">
            <a:avLst/>
          </a:prstGeom>
          <a:solidFill>
            <a:srgbClr val="613765"/>
          </a:solidFill>
          <a:ln>
            <a:solidFill>
              <a:srgbClr val="61376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La Bandera Phase 3</a:t>
            </a:r>
          </a:p>
        </p:txBody>
      </p:sp>
      <p:cxnSp>
        <p:nvCxnSpPr>
          <p:cNvPr id="9" name="Connector: Elbow 8"/>
          <p:cNvCxnSpPr>
            <a:stCxn id="4" idx="2"/>
            <a:endCxn id="5" idx="0"/>
          </p:cNvCxnSpPr>
          <p:nvPr/>
        </p:nvCxnSpPr>
        <p:spPr>
          <a:xfrm rot="5400000">
            <a:off x="4274105" y="2245660"/>
            <a:ext cx="719235" cy="1647444"/>
          </a:xfrm>
          <a:prstGeom prst="bentConnector3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Connector: Elbow 10"/>
          <p:cNvCxnSpPr>
            <a:stCxn id="4" idx="2"/>
            <a:endCxn id="6" idx="0"/>
          </p:cNvCxnSpPr>
          <p:nvPr/>
        </p:nvCxnSpPr>
        <p:spPr>
          <a:xfrm rot="16200000" flipH="1">
            <a:off x="5988605" y="2178604"/>
            <a:ext cx="719235" cy="1781556"/>
          </a:xfrm>
          <a:prstGeom prst="bentConnector3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Content Placeholder 4"/>
          <p:cNvSpPr>
            <a:spLocks noGrp="1"/>
          </p:cNvSpPr>
          <p:nvPr>
            <p:ph idx="1"/>
          </p:nvPr>
        </p:nvSpPr>
        <p:spPr>
          <a:xfrm>
            <a:off x="1981200" y="4767164"/>
            <a:ext cx="6952488" cy="2090836"/>
          </a:xfrm>
          <a:prstGeom prst="rect">
            <a:avLst/>
          </a:prstGeom>
        </p:spPr>
        <p:txBody>
          <a:bodyPr>
            <a:normAutofit fontScale="32500" lnSpcReduction="20000"/>
          </a:bodyPr>
          <a:lstStyle/>
          <a:p>
            <a:pPr>
              <a:lnSpc>
                <a:spcPct val="120000"/>
              </a:lnSpc>
              <a:buClrTx/>
              <a:buFont typeface="Arial" panose="020B0604020202020204" pitchFamily="34" charset="0"/>
              <a:buChar char="•"/>
            </a:pPr>
            <a:r>
              <a:rPr lang="en-US" sz="5800" dirty="0">
                <a:latin typeface="+mj-lt"/>
              </a:rPr>
              <a:t>Part of the HOA dues collected is paid to the Master Association</a:t>
            </a:r>
          </a:p>
          <a:p>
            <a:pPr>
              <a:lnSpc>
                <a:spcPct val="120000"/>
              </a:lnSpc>
              <a:buClrTx/>
              <a:buFont typeface="Arial" panose="020B0604020202020204" pitchFamily="34" charset="0"/>
              <a:buChar char="•"/>
            </a:pPr>
            <a:r>
              <a:rPr lang="en-US" sz="5800" dirty="0">
                <a:latin typeface="+mj-lt"/>
              </a:rPr>
              <a:t>Control of La Bandera Phase 3 HOA was passed to residents in 2007</a:t>
            </a:r>
          </a:p>
          <a:p>
            <a:pPr>
              <a:lnSpc>
                <a:spcPct val="120000"/>
              </a:lnSpc>
              <a:buClrTx/>
              <a:buFont typeface="Arial" panose="020B0604020202020204" pitchFamily="34" charset="0"/>
              <a:buChar char="•"/>
            </a:pPr>
            <a:r>
              <a:rPr lang="en-US" sz="5800" dirty="0">
                <a:latin typeface="+mj-lt"/>
              </a:rPr>
              <a:t>La Bandera Phase 3 has 111 Homes – La Bandera, </a:t>
            </a:r>
            <a:r>
              <a:rPr lang="en-US" sz="5800" dirty="0" err="1">
                <a:latin typeface="+mj-lt"/>
              </a:rPr>
              <a:t>Tejas</a:t>
            </a:r>
            <a:r>
              <a:rPr lang="en-US" sz="5800" dirty="0">
                <a:latin typeface="+mj-lt"/>
              </a:rPr>
              <a:t>, Arroyo, Plata, Pico</a:t>
            </a:r>
            <a:endParaRPr lang="en-US" sz="1000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2542" b="44068" l="23318" r="78326">
                        <a14:foregroundMark x1="52466" y1="33220" x2="52466" y2="33220"/>
                        <a14:foregroundMark x1="58296" y1="31186" x2="58296" y2="31186"/>
                        <a14:foregroundMark x1="56951" y1="31864" x2="56951" y2="31864"/>
                        <a14:foregroundMark x1="70404" y1="29492" x2="70404" y2="29492"/>
                        <a14:foregroundMark x1="76532" y1="29831" x2="76532" y2="29831"/>
                        <a14:foregroundMark x1="78326" y1="28814" x2="78326" y2="28814"/>
                        <a14:foregroundMark x1="68460" y1="34576" x2="68460" y2="34576"/>
                        <a14:foregroundMark x1="70105" y1="33898" x2="70105" y2="33898"/>
                        <a14:foregroundMark x1="23318" y1="39322" x2="23318" y2="39322"/>
                        <a14:foregroundMark x1="35725" y1="29492" x2="35725" y2="29492"/>
                        <a14:foregroundMark x1="45590" y1="30169" x2="45590" y2="30169"/>
                        <a14:foregroundMark x1="64425" y1="30169" x2="64425" y2="30169"/>
                        <a14:foregroundMark x1="62033" y1="22373" x2="62033" y2="22373"/>
                        <a14:foregroundMark x1="65172" y1="23390" x2="65172" y2="23390"/>
                        <a14:foregroundMark x1="71450" y1="22373" x2="71450" y2="22373"/>
                        <a14:foregroundMark x1="67713" y1="23390" x2="67713" y2="23390"/>
                        <a14:foregroundMark x1="43647" y1="34237" x2="43647" y2="34237"/>
                        <a14:backgroundMark x1="35127" y1="31864" x2="35127" y2="3186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1127" t="9582" r="19718" b="52089"/>
          <a:stretch/>
        </p:blipFill>
        <p:spPr>
          <a:xfrm>
            <a:off x="68826" y="6379029"/>
            <a:ext cx="1676400" cy="478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8340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HOA Mission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828800"/>
            <a:ext cx="6952488" cy="3962400"/>
          </a:xfrm>
        </p:spPr>
        <p:txBody>
          <a:bodyPr/>
          <a:lstStyle/>
          <a:p>
            <a:pPr>
              <a:spcBef>
                <a:spcPts val="2400"/>
              </a:spcBef>
            </a:pPr>
            <a:r>
              <a:rPr lang="en-US" dirty="0"/>
              <a:t>Maintain our community for the common good and general welfare of the subdivision and its members</a:t>
            </a:r>
          </a:p>
          <a:p>
            <a:pPr>
              <a:spcBef>
                <a:spcPts val="2400"/>
              </a:spcBef>
            </a:pPr>
            <a:r>
              <a:rPr lang="en-US" dirty="0"/>
              <a:t>Enhance the property values for all residents</a:t>
            </a:r>
          </a:p>
          <a:p>
            <a:pPr>
              <a:spcBef>
                <a:spcPts val="2400"/>
              </a:spcBef>
            </a:pPr>
            <a:r>
              <a:rPr lang="en-US" dirty="0"/>
              <a:t>Uphold the integrity of Team Ranch Master Association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2542" b="44068" l="23318" r="78326">
                        <a14:foregroundMark x1="52466" y1="33220" x2="52466" y2="33220"/>
                        <a14:foregroundMark x1="58296" y1="31186" x2="58296" y2="31186"/>
                        <a14:foregroundMark x1="56951" y1="31864" x2="56951" y2="31864"/>
                        <a14:foregroundMark x1="70404" y1="29492" x2="70404" y2="29492"/>
                        <a14:foregroundMark x1="76532" y1="29831" x2="76532" y2="29831"/>
                        <a14:foregroundMark x1="78326" y1="28814" x2="78326" y2="28814"/>
                        <a14:foregroundMark x1="68460" y1="34576" x2="68460" y2="34576"/>
                        <a14:foregroundMark x1="70105" y1="33898" x2="70105" y2="33898"/>
                        <a14:foregroundMark x1="23318" y1="39322" x2="23318" y2="39322"/>
                        <a14:foregroundMark x1="35725" y1="29492" x2="35725" y2="29492"/>
                        <a14:foregroundMark x1="45590" y1="30169" x2="45590" y2="30169"/>
                        <a14:foregroundMark x1="64425" y1="30169" x2="64425" y2="30169"/>
                        <a14:foregroundMark x1="62033" y1="22373" x2="62033" y2="22373"/>
                        <a14:foregroundMark x1="65172" y1="23390" x2="65172" y2="23390"/>
                        <a14:foregroundMark x1="71450" y1="22373" x2="71450" y2="22373"/>
                        <a14:foregroundMark x1="67713" y1="23390" x2="67713" y2="23390"/>
                        <a14:foregroundMark x1="43647" y1="34237" x2="43647" y2="34237"/>
                        <a14:backgroundMark x1="35127" y1="31864" x2="35127" y2="3186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1127" t="9582" r="19718" b="52089"/>
          <a:stretch/>
        </p:blipFill>
        <p:spPr>
          <a:xfrm>
            <a:off x="68826" y="6379029"/>
            <a:ext cx="1676400" cy="478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3334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Financial Overview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81200" y="4524368"/>
            <a:ext cx="6952488" cy="2638432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1600" dirty="0"/>
              <a:t>HOA dues for 2017 are $250 </a:t>
            </a:r>
          </a:p>
          <a:p>
            <a:pPr>
              <a:lnSpc>
                <a:spcPct val="120000"/>
              </a:lnSpc>
            </a:pPr>
            <a:r>
              <a:rPr lang="en-US" sz="1600" dirty="0"/>
              <a:t>All 2017 dues as well as outstanding dues for 2016 have been collected</a:t>
            </a:r>
          </a:p>
          <a:p>
            <a:pPr>
              <a:lnSpc>
                <a:spcPct val="120000"/>
              </a:lnSpc>
            </a:pPr>
            <a:r>
              <a:rPr lang="en-US" sz="1600" dirty="0"/>
              <a:t>A portion of the dues is allocated for the required Team Ranch Master Association dues and the City of Benbrook Reserve “Wall” Fund</a:t>
            </a:r>
          </a:p>
          <a:p>
            <a:pPr lvl="1">
              <a:lnSpc>
                <a:spcPct val="120000"/>
              </a:lnSpc>
            </a:pPr>
            <a:r>
              <a:rPr lang="en-US" sz="1500" dirty="0"/>
              <a:t>The City requires the HOA to accrue a fund of $41,650 within 8 years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022102" y="863025"/>
            <a:ext cx="22733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2017 Budget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919" y="1841500"/>
            <a:ext cx="3896938" cy="2501900"/>
          </a:xfrm>
          <a:prstGeom prst="rect">
            <a:avLst/>
          </a:prstGeom>
        </p:spPr>
      </p:pic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7157558"/>
              </p:ext>
            </p:extLst>
          </p:nvPr>
        </p:nvGraphicFramePr>
        <p:xfrm>
          <a:off x="6329856" y="1841500"/>
          <a:ext cx="2585544" cy="2212968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1617342">
                  <a:extLst>
                    <a:ext uri="{9D8B030D-6E8A-4147-A177-3AD203B41FA5}">
                      <a16:colId xmlns:a16="http://schemas.microsoft.com/office/drawing/2014/main" val="2450981731"/>
                    </a:ext>
                  </a:extLst>
                </a:gridCol>
                <a:gridCol w="968202">
                  <a:extLst>
                    <a:ext uri="{9D8B030D-6E8A-4147-A177-3AD203B41FA5}">
                      <a16:colId xmlns:a16="http://schemas.microsoft.com/office/drawing/2014/main" val="1303218913"/>
                    </a:ext>
                  </a:extLst>
                </a:gridCol>
              </a:tblGrid>
              <a:tr h="184414">
                <a:tc>
                  <a:txBody>
                    <a:bodyPr/>
                    <a:lstStyle/>
                    <a:p>
                      <a:r>
                        <a:rPr lang="en-US" sz="800" b="1">
                          <a:solidFill>
                            <a:schemeClr val="bg1"/>
                          </a:solidFill>
                          <a:effectLst/>
                        </a:rPr>
                        <a:t>Expense Category</a:t>
                      </a:r>
                      <a:endParaRPr lang="en-US" sz="8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chemeClr val="bg1"/>
                          </a:solidFill>
                          <a:effectLst/>
                        </a:rPr>
                        <a:t>2017</a:t>
                      </a:r>
                      <a:endParaRPr lang="en-US" sz="800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4118339"/>
                  </a:ext>
                </a:extLst>
              </a:tr>
              <a:tr h="184414"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</a:rPr>
                        <a:t>Master Dues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</a:rPr>
                        <a:t> $8,349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9506784"/>
                  </a:ext>
                </a:extLst>
              </a:tr>
              <a:tr h="184414"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</a:rPr>
                        <a:t>Landscape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</a:rPr>
                        <a:t> $6,000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679205"/>
                  </a:ext>
                </a:extLst>
              </a:tr>
              <a:tr h="184414"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</a:rPr>
                        <a:t>Repair/Maintenance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</a:rPr>
                        <a:t> $1,500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6043994"/>
                  </a:ext>
                </a:extLst>
              </a:tr>
              <a:tr h="184414"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</a:rPr>
                        <a:t>Insurance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</a:rPr>
                        <a:t> $2,643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8652927"/>
                  </a:ext>
                </a:extLst>
              </a:tr>
              <a:tr h="184414"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</a:rPr>
                        <a:t>Water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</a:rPr>
                        <a:t> $1,400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706075"/>
                  </a:ext>
                </a:extLst>
              </a:tr>
              <a:tr h="184414"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</a:rPr>
                        <a:t>Postage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</a:rPr>
                        <a:t> $200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9781265"/>
                  </a:ext>
                </a:extLst>
              </a:tr>
              <a:tr h="184414"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</a:rPr>
                        <a:t>Other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</a:rPr>
                        <a:t> $290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3415929"/>
                  </a:ext>
                </a:extLst>
              </a:tr>
              <a:tr h="184414"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</a:rPr>
                        <a:t>Wall Fund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</a:rPr>
                        <a:t> $5,000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0054186"/>
                  </a:ext>
                </a:extLst>
              </a:tr>
              <a:tr h="184414"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</a:rPr>
                        <a:t>Margin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</a:rPr>
                        <a:t> $2,370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5267903"/>
                  </a:ext>
                </a:extLst>
              </a:tr>
              <a:tr h="184414"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</a:rPr>
                        <a:t>Total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</a:rPr>
                        <a:t> $27,752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6002"/>
                  </a:ext>
                </a:extLst>
              </a:tr>
              <a:tr h="184414"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</a:rPr>
                        <a:t>Per Household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</a:rPr>
                        <a:t> $250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6591043"/>
                  </a:ext>
                </a:extLst>
              </a:tr>
            </a:tbl>
          </a:graphicData>
        </a:graphic>
      </p:graphicFrame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2542" b="44068" l="23318" r="78326">
                        <a14:foregroundMark x1="52466" y1="33220" x2="52466" y2="33220"/>
                        <a14:foregroundMark x1="58296" y1="31186" x2="58296" y2="31186"/>
                        <a14:foregroundMark x1="56951" y1="31864" x2="56951" y2="31864"/>
                        <a14:foregroundMark x1="70404" y1="29492" x2="70404" y2="29492"/>
                        <a14:foregroundMark x1="76532" y1="29831" x2="76532" y2="29831"/>
                        <a14:foregroundMark x1="78326" y1="28814" x2="78326" y2="28814"/>
                        <a14:foregroundMark x1="68460" y1="34576" x2="68460" y2="34576"/>
                        <a14:foregroundMark x1="70105" y1="33898" x2="70105" y2="33898"/>
                        <a14:foregroundMark x1="23318" y1="39322" x2="23318" y2="39322"/>
                        <a14:foregroundMark x1="35725" y1="29492" x2="35725" y2="29492"/>
                        <a14:foregroundMark x1="45590" y1="30169" x2="45590" y2="30169"/>
                        <a14:foregroundMark x1="64425" y1="30169" x2="64425" y2="30169"/>
                        <a14:foregroundMark x1="62033" y1="22373" x2="62033" y2="22373"/>
                        <a14:foregroundMark x1="65172" y1="23390" x2="65172" y2="23390"/>
                        <a14:foregroundMark x1="71450" y1="22373" x2="71450" y2="22373"/>
                        <a14:foregroundMark x1="67713" y1="23390" x2="67713" y2="23390"/>
                        <a14:foregroundMark x1="43647" y1="34237" x2="43647" y2="34237"/>
                        <a14:backgroundMark x1="35127" y1="31864" x2="35127" y2="3186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1127" t="9582" r="19718" b="52089"/>
          <a:stretch/>
        </p:blipFill>
        <p:spPr>
          <a:xfrm>
            <a:off x="68826" y="6379029"/>
            <a:ext cx="1676400" cy="478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55014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Financial Overview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81200" y="4800600"/>
            <a:ext cx="6952488" cy="2057400"/>
          </a:xfrm>
          <a:prstGeom prst="rect">
            <a:avLst/>
          </a:prstGeo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  <a:buClrTx/>
              <a:buFont typeface="Arial" panose="020B0604020202020204" pitchFamily="34" charset="0"/>
              <a:buChar char="•"/>
            </a:pPr>
            <a:r>
              <a:rPr lang="en-US" sz="5800" dirty="0">
                <a:latin typeface="+mj-lt"/>
              </a:rPr>
              <a:t>Wall replacement fund on track</a:t>
            </a:r>
          </a:p>
          <a:p>
            <a:pPr>
              <a:lnSpc>
                <a:spcPct val="120000"/>
              </a:lnSpc>
              <a:buClrTx/>
              <a:buFont typeface="Arial" panose="020B0604020202020204" pitchFamily="34" charset="0"/>
              <a:buChar char="•"/>
            </a:pPr>
            <a:r>
              <a:rPr lang="en-US" sz="5800" dirty="0">
                <a:latin typeface="+mj-lt"/>
              </a:rPr>
              <a:t>Significant budget pressures in the last two years</a:t>
            </a:r>
          </a:p>
          <a:p>
            <a:pPr marL="822960" lvl="3" indent="-283464">
              <a:lnSpc>
                <a:spcPct val="120000"/>
              </a:lnSpc>
              <a:spcBef>
                <a:spcPts val="600"/>
              </a:spcBef>
              <a:buClrTx/>
              <a:buSzPct val="80000"/>
              <a:buFont typeface="Arial" panose="020B0604020202020204" pitchFamily="34" charset="0"/>
              <a:buChar char="•"/>
            </a:pPr>
            <a:r>
              <a:rPr lang="en-US" sz="5000" dirty="0">
                <a:latin typeface="+mj-lt"/>
              </a:rPr>
              <a:t>$2800 in Landscaping expense for replacing the evergreens at the entrances (Jan 2016)</a:t>
            </a:r>
          </a:p>
          <a:p>
            <a:pPr marL="822960" lvl="3" indent="-283464">
              <a:lnSpc>
                <a:spcPct val="120000"/>
              </a:lnSpc>
              <a:spcBef>
                <a:spcPts val="600"/>
              </a:spcBef>
              <a:buClrTx/>
              <a:buSzPct val="80000"/>
              <a:buFont typeface="Arial" panose="020B0604020202020204" pitchFamily="34" charset="0"/>
              <a:buChar char="•"/>
            </a:pPr>
            <a:r>
              <a:rPr lang="en-US" sz="5000" dirty="0">
                <a:latin typeface="+mj-lt"/>
              </a:rPr>
              <a:t>Substantial costs incurred due to broken sprinklers – both repair and high water bills</a:t>
            </a:r>
          </a:p>
          <a:p>
            <a:pPr>
              <a:lnSpc>
                <a:spcPct val="120000"/>
              </a:lnSpc>
              <a:buClrTx/>
              <a:buFont typeface="Arial" panose="020B0604020202020204" pitchFamily="34" charset="0"/>
              <a:buChar char="•"/>
            </a:pPr>
            <a:r>
              <a:rPr lang="en-US" sz="5800" dirty="0">
                <a:latin typeface="+mj-lt"/>
              </a:rPr>
              <a:t>The HOA ran a deficit of approximately $1800 in 2016</a:t>
            </a:r>
          </a:p>
          <a:p>
            <a:pPr>
              <a:lnSpc>
                <a:spcPct val="120000"/>
              </a:lnSpc>
              <a:buClrTx/>
              <a:buFont typeface="Arial" panose="020B0604020202020204" pitchFamily="34" charset="0"/>
              <a:buChar char="•"/>
            </a:pPr>
            <a:r>
              <a:rPr lang="en-US" sz="5800" dirty="0">
                <a:latin typeface="+mj-lt"/>
              </a:rPr>
              <a:t>Budget reserves will not support another year of excessive expenses</a:t>
            </a:r>
            <a:endParaRPr lang="en-US" sz="1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2133600" y="1761570"/>
          <a:ext cx="6661146" cy="2810430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1087907">
                  <a:extLst>
                    <a:ext uri="{9D8B030D-6E8A-4147-A177-3AD203B41FA5}">
                      <a16:colId xmlns:a16="http://schemas.microsoft.com/office/drawing/2014/main" val="3216986181"/>
                    </a:ext>
                  </a:extLst>
                </a:gridCol>
                <a:gridCol w="796177">
                  <a:extLst>
                    <a:ext uri="{9D8B030D-6E8A-4147-A177-3AD203B41FA5}">
                      <a16:colId xmlns:a16="http://schemas.microsoft.com/office/drawing/2014/main" val="2779379252"/>
                    </a:ext>
                  </a:extLst>
                </a:gridCol>
                <a:gridCol w="796177">
                  <a:extLst>
                    <a:ext uri="{9D8B030D-6E8A-4147-A177-3AD203B41FA5}">
                      <a16:colId xmlns:a16="http://schemas.microsoft.com/office/drawing/2014/main" val="2882460325"/>
                    </a:ext>
                  </a:extLst>
                </a:gridCol>
                <a:gridCol w="796177">
                  <a:extLst>
                    <a:ext uri="{9D8B030D-6E8A-4147-A177-3AD203B41FA5}">
                      <a16:colId xmlns:a16="http://schemas.microsoft.com/office/drawing/2014/main" val="2147766476"/>
                    </a:ext>
                  </a:extLst>
                </a:gridCol>
                <a:gridCol w="796177">
                  <a:extLst>
                    <a:ext uri="{9D8B030D-6E8A-4147-A177-3AD203B41FA5}">
                      <a16:colId xmlns:a16="http://schemas.microsoft.com/office/drawing/2014/main" val="1180970596"/>
                    </a:ext>
                  </a:extLst>
                </a:gridCol>
                <a:gridCol w="796177">
                  <a:extLst>
                    <a:ext uri="{9D8B030D-6E8A-4147-A177-3AD203B41FA5}">
                      <a16:colId xmlns:a16="http://schemas.microsoft.com/office/drawing/2014/main" val="915192027"/>
                    </a:ext>
                  </a:extLst>
                </a:gridCol>
                <a:gridCol w="796177">
                  <a:extLst>
                    <a:ext uri="{9D8B030D-6E8A-4147-A177-3AD203B41FA5}">
                      <a16:colId xmlns:a16="http://schemas.microsoft.com/office/drawing/2014/main" val="4259943126"/>
                    </a:ext>
                  </a:extLst>
                </a:gridCol>
                <a:gridCol w="796177">
                  <a:extLst>
                    <a:ext uri="{9D8B030D-6E8A-4147-A177-3AD203B41FA5}">
                      <a16:colId xmlns:a16="http://schemas.microsoft.com/office/drawing/2014/main" val="3278353155"/>
                    </a:ext>
                  </a:extLst>
                </a:gridCol>
              </a:tblGrid>
              <a:tr h="200745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Expense Type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0947863"/>
                  </a:ext>
                </a:extLst>
              </a:tr>
              <a:tr h="200745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Landscape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6,468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6,550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7,740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7,699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7,231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8,054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10,059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3230888"/>
                  </a:ext>
                </a:extLst>
              </a:tr>
              <a:tr h="200745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Master Dues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7,203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7,203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7,203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7,203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7,203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8,349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8,349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5322242"/>
                  </a:ext>
                </a:extLst>
              </a:tr>
              <a:tr h="200745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Wall Fund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5,000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5,045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5,086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5,000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5,000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5,000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5,000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51633"/>
                  </a:ext>
                </a:extLst>
              </a:tr>
              <a:tr h="200745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Insurance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1,931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1,931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1,956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1,963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2,029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2,198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2,643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6521513"/>
                  </a:ext>
                </a:extLst>
              </a:tr>
              <a:tr h="200745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Water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2,848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1,425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1,079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693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2,022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1,489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1,978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2005031"/>
                  </a:ext>
                </a:extLst>
              </a:tr>
              <a:tr h="200745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Maintenace/Repairs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557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1,395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1,591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1,120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2,087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3,353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5172178"/>
                  </a:ext>
                </a:extLst>
              </a:tr>
              <a:tr h="200745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Other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    1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  12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802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122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171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368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3536930"/>
                  </a:ext>
                </a:extLst>
              </a:tr>
              <a:tr h="200745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Postage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109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177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139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187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231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202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183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0009329"/>
                  </a:ext>
                </a:extLst>
              </a:tr>
              <a:tr h="200745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Paypal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  21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    7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  36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  50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  36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  14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  40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1807754"/>
                  </a:ext>
                </a:extLst>
              </a:tr>
              <a:tr h="200745">
                <a:tc>
                  <a:txBody>
                    <a:bodyPr/>
                    <a:lstStyle/>
                    <a:p>
                      <a:pPr algn="l" fontAlgn="ctr"/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7419719"/>
                  </a:ext>
                </a:extLst>
              </a:tr>
              <a:tr h="200745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Total per House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236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232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228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245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243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266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306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6521898"/>
                  </a:ext>
                </a:extLst>
              </a:tr>
              <a:tr h="200745">
                <a:tc>
                  <a:txBody>
                    <a:bodyPr/>
                    <a:lstStyle/>
                    <a:p>
                      <a:pPr algn="l" fontAlgn="ctr"/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80642"/>
                  </a:ext>
                </a:extLst>
              </a:tr>
              <a:tr h="200745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effectLst/>
                          <a:latin typeface="Arial" panose="020B0604020202020204" pitchFamily="34" charset="0"/>
                        </a:rPr>
                        <a:t>Early Nov. Balance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3,899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5,632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9,004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9,268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  9,685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10,086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effectLst/>
                          <a:latin typeface="Arial" panose="020B0604020202020204" pitchFamily="34" charset="0"/>
                        </a:rPr>
                        <a:t> $   5,245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0307978"/>
                  </a:ext>
                </a:extLst>
              </a:tr>
            </a:tbl>
          </a:graphicData>
        </a:graphic>
      </p:graphicFrame>
      <p:sp>
        <p:nvSpPr>
          <p:cNvPr id="3" name="Oval 2"/>
          <p:cNvSpPr/>
          <p:nvPr/>
        </p:nvSpPr>
        <p:spPr>
          <a:xfrm>
            <a:off x="7315200" y="1905000"/>
            <a:ext cx="1447800" cy="304800"/>
          </a:xfrm>
          <a:prstGeom prst="ellipse">
            <a:avLst/>
          </a:prstGeom>
          <a:noFill/>
          <a:ln>
            <a:solidFill>
              <a:srgbClr val="61376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7315200" y="2913185"/>
            <a:ext cx="1447800" cy="287215"/>
          </a:xfrm>
          <a:prstGeom prst="ellipse">
            <a:avLst/>
          </a:prstGeom>
          <a:noFill/>
          <a:ln>
            <a:solidFill>
              <a:srgbClr val="61376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022102" y="863025"/>
            <a:ext cx="338022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Budgetary Analysis 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2542" b="44068" l="23318" r="78326">
                        <a14:foregroundMark x1="52466" y1="33220" x2="52466" y2="33220"/>
                        <a14:foregroundMark x1="58296" y1="31186" x2="58296" y2="31186"/>
                        <a14:foregroundMark x1="56951" y1="31864" x2="56951" y2="31864"/>
                        <a14:foregroundMark x1="70404" y1="29492" x2="70404" y2="29492"/>
                        <a14:foregroundMark x1="76532" y1="29831" x2="76532" y2="29831"/>
                        <a14:foregroundMark x1="78326" y1="28814" x2="78326" y2="28814"/>
                        <a14:foregroundMark x1="68460" y1="34576" x2="68460" y2="34576"/>
                        <a14:foregroundMark x1="70105" y1="33898" x2="70105" y2="33898"/>
                        <a14:foregroundMark x1="23318" y1="39322" x2="23318" y2="39322"/>
                        <a14:foregroundMark x1="35725" y1="29492" x2="35725" y2="29492"/>
                        <a14:foregroundMark x1="45590" y1="30169" x2="45590" y2="30169"/>
                        <a14:foregroundMark x1="64425" y1="30169" x2="64425" y2="30169"/>
                        <a14:foregroundMark x1="62033" y1="22373" x2="62033" y2="22373"/>
                        <a14:foregroundMark x1="65172" y1="23390" x2="65172" y2="23390"/>
                        <a14:foregroundMark x1="71450" y1="22373" x2="71450" y2="22373"/>
                        <a14:foregroundMark x1="67713" y1="23390" x2="67713" y2="23390"/>
                        <a14:foregroundMark x1="43647" y1="34237" x2="43647" y2="34237"/>
                        <a14:backgroundMark x1="35127" y1="31864" x2="35127" y2="3186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1127" t="9582" r="19718" b="52089"/>
          <a:stretch/>
        </p:blipFill>
        <p:spPr>
          <a:xfrm>
            <a:off x="68826" y="6379029"/>
            <a:ext cx="1676400" cy="478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4241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 of HOA 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Transition of Board</a:t>
            </a:r>
          </a:p>
          <a:p>
            <a:r>
              <a:rPr lang="en-US" dirty="0"/>
              <a:t>Established 2017 budget and calendar</a:t>
            </a:r>
          </a:p>
          <a:p>
            <a:r>
              <a:rPr lang="en-US" dirty="0"/>
              <a:t>Implemented aggressive control measures to off-set 2016 deficit and replenish reserves without increasing dues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Executed water-saving sprinkler schedule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Evaluated sprinkler maintenance avoidance measures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Researched and employed new lawn maintenance company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Sought out alternative insurance options and higher interest CD for reserve funds  </a:t>
            </a:r>
          </a:p>
          <a:p>
            <a:r>
              <a:rPr lang="en-US" dirty="0"/>
              <a:t>Recovered outstanding dues for 2016 and collected all dues for 2017</a:t>
            </a:r>
          </a:p>
          <a:p>
            <a:r>
              <a:rPr lang="en-US" dirty="0"/>
              <a:t>Hosted neighborhood-wide fall cookout and meet-n-greet</a:t>
            </a:r>
          </a:p>
          <a:p>
            <a:r>
              <a:rPr lang="en-US" dirty="0"/>
              <a:t>Updated and maintained online presence (</a:t>
            </a:r>
            <a:r>
              <a:rPr lang="en-US" dirty="0" err="1"/>
              <a:t>Nextdoor</a:t>
            </a:r>
            <a:r>
              <a:rPr lang="en-US" dirty="0"/>
              <a:t>, website, Facebook)</a:t>
            </a:r>
          </a:p>
          <a:p>
            <a:r>
              <a:rPr lang="en-US" dirty="0"/>
              <a:t>Resolved issues, complaints and requests</a:t>
            </a:r>
          </a:p>
          <a:p>
            <a:endParaRPr lang="en-US" dirty="0"/>
          </a:p>
          <a:p>
            <a:pPr>
              <a:spcBef>
                <a:spcPts val="0"/>
              </a:spcBef>
            </a:pPr>
            <a:endParaRPr lang="en-US" dirty="0"/>
          </a:p>
          <a:p>
            <a:pPr marL="402336" lvl="1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2542" b="44068" l="23318" r="78326">
                        <a14:foregroundMark x1="52466" y1="33220" x2="52466" y2="33220"/>
                        <a14:foregroundMark x1="58296" y1="31186" x2="58296" y2="31186"/>
                        <a14:foregroundMark x1="56951" y1="31864" x2="56951" y2="31864"/>
                        <a14:foregroundMark x1="70404" y1="29492" x2="70404" y2="29492"/>
                        <a14:foregroundMark x1="76532" y1="29831" x2="76532" y2="29831"/>
                        <a14:foregroundMark x1="78326" y1="28814" x2="78326" y2="28814"/>
                        <a14:foregroundMark x1="68460" y1="34576" x2="68460" y2="34576"/>
                        <a14:foregroundMark x1="70105" y1="33898" x2="70105" y2="33898"/>
                        <a14:foregroundMark x1="23318" y1="39322" x2="23318" y2="39322"/>
                        <a14:foregroundMark x1="35725" y1="29492" x2="35725" y2="29492"/>
                        <a14:foregroundMark x1="45590" y1="30169" x2="45590" y2="30169"/>
                        <a14:foregroundMark x1="64425" y1="30169" x2="64425" y2="30169"/>
                        <a14:foregroundMark x1="62033" y1="22373" x2="62033" y2="22373"/>
                        <a14:foregroundMark x1="65172" y1="23390" x2="65172" y2="23390"/>
                        <a14:foregroundMark x1="71450" y1="22373" x2="71450" y2="22373"/>
                        <a14:foregroundMark x1="67713" y1="23390" x2="67713" y2="23390"/>
                        <a14:foregroundMark x1="43647" y1="34237" x2="43647" y2="34237"/>
                        <a14:backgroundMark x1="35127" y1="31864" x2="35127" y2="3186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1127" t="9582" r="19718" b="52089"/>
          <a:stretch/>
        </p:blipFill>
        <p:spPr>
          <a:xfrm>
            <a:off x="68826" y="6379029"/>
            <a:ext cx="1676400" cy="478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29887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8276</TotalTime>
  <Words>780</Words>
  <Application>Microsoft Office PowerPoint</Application>
  <PresentationFormat>On-screen Show (4:3)</PresentationFormat>
  <Paragraphs>192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Adobe Caslon Pro Bold</vt:lpstr>
      <vt:lpstr>Arial</vt:lpstr>
      <vt:lpstr>Gill Sans MT</vt:lpstr>
      <vt:lpstr>Verdana</vt:lpstr>
      <vt:lpstr>Wingdings 2</vt:lpstr>
      <vt:lpstr>Solstice</vt:lpstr>
      <vt:lpstr>PowerPoint Presentation</vt:lpstr>
      <vt:lpstr>PowerPoint Presentation</vt:lpstr>
      <vt:lpstr>PowerPoint Presentation</vt:lpstr>
      <vt:lpstr>Introduce 2016/17 Board</vt:lpstr>
      <vt:lpstr>HOA Organization</vt:lpstr>
      <vt:lpstr>HOA Mission</vt:lpstr>
      <vt:lpstr>Financial Overview</vt:lpstr>
      <vt:lpstr>Financial Overview</vt:lpstr>
      <vt:lpstr>Recap of HOA Actions</vt:lpstr>
      <vt:lpstr>Review of Board Positions</vt:lpstr>
      <vt:lpstr>Election of 2017/18 Board</vt:lpstr>
    </vt:vector>
  </TitlesOfParts>
  <Company>Lockheed Martin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Board Actions</dc:title>
  <dc:creator>grierjd</dc:creator>
  <cp:lastModifiedBy>Shannon_Home</cp:lastModifiedBy>
  <cp:revision>192</cp:revision>
  <dcterms:created xsi:type="dcterms:W3CDTF">2010-03-15T19:24:14Z</dcterms:created>
  <dcterms:modified xsi:type="dcterms:W3CDTF">2017-04-23T13:25:07Z</dcterms:modified>
</cp:coreProperties>
</file>