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6"/>
  </p:handoutMasterIdLst>
  <p:sldIdLst>
    <p:sldId id="266" r:id="rId2"/>
    <p:sldId id="274" r:id="rId3"/>
    <p:sldId id="263" r:id="rId4"/>
    <p:sldId id="267" r:id="rId5"/>
    <p:sldId id="268" r:id="rId6"/>
    <p:sldId id="272" r:id="rId7"/>
    <p:sldId id="288" r:id="rId8"/>
    <p:sldId id="276" r:id="rId9"/>
    <p:sldId id="290" r:id="rId10"/>
    <p:sldId id="275" r:id="rId11"/>
    <p:sldId id="271" r:id="rId12"/>
    <p:sldId id="291" r:id="rId13"/>
    <p:sldId id="292" r:id="rId14"/>
    <p:sldId id="289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FFEB"/>
    <a:srgbClr val="E7F6FF"/>
    <a:srgbClr val="FFE7FF"/>
    <a:srgbClr val="CCFFCC"/>
    <a:srgbClr val="613765"/>
    <a:srgbClr val="DBCAAF"/>
    <a:srgbClr val="EFE3AF"/>
    <a:srgbClr val="F1C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590" autoAdjust="0"/>
  </p:normalViewPr>
  <p:slideViewPr>
    <p:cSldViewPr>
      <p:cViewPr varScale="1">
        <p:scale>
          <a:sx n="161" d="100"/>
          <a:sy n="161" d="100"/>
        </p:scale>
        <p:origin x="162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4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7FCC7-B61E-4BAD-A590-7ABF04F53D0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B4411-3A17-4AFB-9948-85FA9CF59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9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2559814"/>
            <a:ext cx="9140890" cy="429818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00400" y="0"/>
            <a:ext cx="5943600" cy="2541804"/>
          </a:xfrm>
          <a:prstGeom prst="rect">
            <a:avLst/>
          </a:prstGeom>
          <a:solidFill>
            <a:srgbClr val="EFE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800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Annual Meeting </a:t>
            </a:r>
          </a:p>
          <a:p>
            <a:pPr algn="ctr"/>
            <a:r>
              <a:rPr kumimoji="0" lang="en-US" sz="3600" kern="12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April 06,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0790A-B3C4-49A3-892D-169BB23EC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8" y="0"/>
            <a:ext cx="3365059" cy="2523794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0" y="2541804"/>
            <a:ext cx="9144000" cy="18011"/>
          </a:xfrm>
          <a:prstGeom prst="line">
            <a:avLst/>
          </a:prstGeom>
          <a:ln w="76200">
            <a:solidFill>
              <a:srgbClr val="6137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Content">
    <p:bg>
      <p:bgPr>
        <a:solidFill>
          <a:srgbClr val="EFE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952488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>
                <a:latin typeface="Georgia" panose="02040502050405020303" pitchFamily="18" charset="0"/>
              </a:defRPr>
            </a:lvl1pPr>
          </a:lstStyle>
          <a:p>
            <a:r>
              <a:rPr kumimoji="0" lang="en-US" dirty="0"/>
              <a:t>Click to edit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952488" cy="4419600"/>
          </a:xfrm>
          <a:prstGeom prst="rect">
            <a:avLst/>
          </a:prstGeom>
        </p:spPr>
        <p:txBody>
          <a:bodyPr/>
          <a:lstStyle>
            <a:lvl1pPr marL="182563" indent="-182563">
              <a:buClrTx/>
              <a:buFont typeface="Arial" panose="020B0604020202020204" pitchFamily="34" charset="0"/>
              <a:buChar char="•"/>
              <a:defRPr sz="2800">
                <a:latin typeface="+mj-lt"/>
              </a:defRPr>
            </a:lvl1pPr>
            <a:lvl2pPr marL="457200" indent="-274638">
              <a:buClrTx/>
              <a:buSzPct val="80000"/>
              <a:buFont typeface="Wingdings" panose="05000000000000000000" pitchFamily="2" charset="2"/>
              <a:buChar char="ü"/>
              <a:tabLst/>
              <a:defRPr sz="2400">
                <a:latin typeface="+mj-lt"/>
              </a:defRPr>
            </a:lvl2pPr>
            <a:lvl3pPr marL="685800" indent="-228600">
              <a:buClrTx/>
              <a:buSzPct val="80000"/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  <a:lvl4pPr marL="1097280" indent="-173736">
              <a:buClrTx/>
              <a:buFont typeface="Arial" panose="020B0604020202020204" pitchFamily="34" charset="0"/>
              <a:buChar char="•"/>
              <a:defRPr sz="1800">
                <a:latin typeface="+mj-lt"/>
              </a:defRPr>
            </a:lvl4pPr>
            <a:lvl5pPr marL="1298448" indent="-182880">
              <a:buClrTx/>
              <a:buFont typeface="Arial" panose="020B0604020202020204" pitchFamily="34" charset="0"/>
              <a:buChar char="•"/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981200" y="1447800"/>
            <a:ext cx="6952488" cy="0"/>
          </a:xfrm>
          <a:prstGeom prst="line">
            <a:avLst/>
          </a:prstGeom>
          <a:ln w="76200">
            <a:solidFill>
              <a:srgbClr val="613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8FF24BE-1600-413C-938D-07D7395C6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 userDrawn="1"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1E5CC-08ED-4888-90BF-B94428D04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FE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0F8B1E-DD2E-4B6E-A035-8672F7543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952488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dobe Caslon Pro Bold" panose="0205070206050A020403" pitchFamily="18" charset="0"/>
              </a:defRPr>
            </a:lvl1pPr>
          </a:lstStyle>
          <a:p>
            <a:r>
              <a:rPr kumimoji="0" lang="en-US" dirty="0"/>
              <a:t>Click to edit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981200" y="1828800"/>
            <a:ext cx="3087686" cy="4419600"/>
          </a:xfrm>
          <a:prstGeom prst="rect">
            <a:avLst/>
          </a:prstGeom>
        </p:spPr>
        <p:txBody>
          <a:bodyPr/>
          <a:lstStyle>
            <a:lvl1pPr marL="365760" indent="-28346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640080" indent="-23774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886968" indent="-22860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097280" indent="-173736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1298448" indent="-18288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981200" y="1447800"/>
            <a:ext cx="6952488" cy="0"/>
          </a:xfrm>
          <a:prstGeom prst="line">
            <a:avLst/>
          </a:prstGeom>
          <a:ln w="76200">
            <a:solidFill>
              <a:srgbClr val="613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294314" y="1828800"/>
            <a:ext cx="3087686" cy="4419600"/>
          </a:xfrm>
          <a:prstGeom prst="rect">
            <a:avLst/>
          </a:prstGeom>
        </p:spPr>
        <p:txBody>
          <a:bodyPr/>
          <a:lstStyle>
            <a:lvl1pPr marL="365760" indent="-28346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640080" indent="-23774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886968" indent="-22860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097280" indent="-173736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1298448" indent="-18288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7E0437-5030-49E0-BFCE-3AB450B71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B7358B-B9F1-4A41-9773-67A0192DDB31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9" r:id="rId2"/>
    <p:sldLayoutId id="2147483703" r:id="rId3"/>
    <p:sldLayoutId id="2147483698" r:id="rId4"/>
    <p:sldLayoutId id="2147483700" r:id="rId5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slide" Target="slide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581400"/>
            <a:ext cx="5410200" cy="23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9896-9E2D-4002-8560-DC127878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28E4-9DE3-41F6-9F5F-4FBB47F6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Time &amp; Location of future annual meetings 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Neighborhood Enhancement Projects ?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HOA Potlucks ?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Neighborhood Garage Sale 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Yard of the Month 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Other ideas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730FD-FFEC-48A7-8075-4EAED9CE06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0" b="90265" l="3535" r="96717">
                        <a14:foregroundMark x1="53030" y1="61947" x2="53030" y2="61947"/>
                        <a14:foregroundMark x1="62879" y1="56637" x2="62879" y2="56637"/>
                        <a14:foregroundMark x1="60606" y1="58407" x2="60606" y2="58407"/>
                        <a14:foregroundMark x1="83333" y1="52212" x2="83333" y2="52212"/>
                        <a14:foregroundMark x1="93687" y1="53097" x2="93687" y2="53097"/>
                        <a14:foregroundMark x1="96717" y1="50442" x2="96717" y2="50442"/>
                        <a14:foregroundMark x1="80051" y1="65487" x2="80051" y2="65487"/>
                        <a14:foregroundMark x1="82828" y1="63717" x2="82828" y2="63717"/>
                        <a14:foregroundMark x1="3788" y1="77876" x2="3788" y2="77876"/>
                        <a14:foregroundMark x1="24747" y1="52212" x2="24747" y2="52212"/>
                        <a14:foregroundMark x1="41414" y1="53982" x2="41414" y2="53982"/>
                        <a14:foregroundMark x1="73232" y1="53982" x2="73232" y2="53982"/>
                        <a14:foregroundMark x1="69192" y1="33628" x2="69192" y2="33628"/>
                        <a14:foregroundMark x1="74495" y1="36283" x2="74495" y2="36283"/>
                        <a14:foregroundMark x1="85101" y1="33628" x2="85101" y2="33628"/>
                        <a14:foregroundMark x1="78788" y1="36283" x2="78788" y2="36283"/>
                        <a14:foregroundMark x1="38131" y1="64602" x2="38131" y2="64602"/>
                        <a14:backgroundMark x1="23737" y1="58407" x2="23737" y2="58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6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Election of New Board Members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952488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Anita Mitchell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Eron Ellis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Amy King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David Jeffreys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/>
              <a:t>Terri Gunther</a:t>
            </a:r>
            <a:endParaRPr lang="en-US" sz="2000" dirty="0"/>
          </a:p>
          <a:p>
            <a:pPr>
              <a:spcAft>
                <a:spcPts val="600"/>
              </a:spcAft>
              <a:tabLst>
                <a:tab pos="2743200" algn="l"/>
              </a:tabLst>
            </a:pPr>
            <a:endParaRPr lang="en-US" sz="2000" dirty="0"/>
          </a:p>
          <a:p>
            <a:pPr>
              <a:spcAft>
                <a:spcPts val="600"/>
              </a:spcAft>
              <a:tabLst>
                <a:tab pos="2743200" algn="l"/>
              </a:tabLst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0" b="90265" l="3535" r="96717">
                        <a14:foregroundMark x1="53030" y1="61947" x2="53030" y2="61947"/>
                        <a14:foregroundMark x1="62879" y1="56637" x2="62879" y2="56637"/>
                        <a14:foregroundMark x1="60606" y1="58407" x2="60606" y2="58407"/>
                        <a14:foregroundMark x1="83333" y1="52212" x2="83333" y2="52212"/>
                        <a14:foregroundMark x1="93687" y1="53097" x2="93687" y2="53097"/>
                        <a14:foregroundMark x1="96717" y1="50442" x2="96717" y2="50442"/>
                        <a14:foregroundMark x1="80051" y1="65487" x2="80051" y2="65487"/>
                        <a14:foregroundMark x1="82828" y1="63717" x2="82828" y2="63717"/>
                        <a14:foregroundMark x1="3788" y1="77876" x2="3788" y2="77876"/>
                        <a14:foregroundMark x1="24747" y1="52212" x2="24747" y2="52212"/>
                        <a14:foregroundMark x1="41414" y1="53982" x2="41414" y2="53982"/>
                        <a14:foregroundMark x1="73232" y1="53982" x2="73232" y2="53982"/>
                        <a14:foregroundMark x1="69192" y1="33628" x2="69192" y2="33628"/>
                        <a14:foregroundMark x1="74495" y1="36283" x2="74495" y2="36283"/>
                        <a14:foregroundMark x1="85101" y1="33628" x2="85101" y2="33628"/>
                        <a14:foregroundMark x1="78788" y1="36283" x2="78788" y2="36283"/>
                        <a14:foregroundMark x1="38131" y1="64602" x2="38131" y2="64602"/>
                        <a14:backgroundMark x1="23737" y1="58407" x2="23737" y2="58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7085-23A0-88B9-39B2-939ACCB8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800A9-2E86-FB84-D6F8-7490A692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2391F1-02BB-60F0-0271-472A47A431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4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E92350-9784-4F75-BAE7-1A26D100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Entryway Sign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BA66E-E699-166A-CE5D-2009185B1B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3701"/>
            <a:ext cx="9144000" cy="56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1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B478-1C8A-73E3-E390-89F64E87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from </a:t>
            </a:r>
            <a:r>
              <a:rPr lang="en-US" dirty="0" err="1"/>
              <a:t>FastSigns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E27B41-C966-C503-0AAB-17BEAD373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2250327"/>
            <a:ext cx="3383280" cy="229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9C237F-1530-1F4B-3941-6BD2AF364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1676400"/>
            <a:ext cx="3383280" cy="34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D8D2D-6873-90CA-794F-C689ED42503D}"/>
              </a:ext>
            </a:extLst>
          </p:cNvPr>
          <p:cNvSpPr txBox="1"/>
          <p:nvPr/>
        </p:nvSpPr>
        <p:spPr>
          <a:xfrm>
            <a:off x="2095501" y="4724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Panface</a:t>
            </a:r>
            <a:r>
              <a:rPr lang="en-US" sz="1600" dirty="0"/>
              <a:t> Sign</a:t>
            </a:r>
          </a:p>
          <a:p>
            <a:pPr algn="ctr"/>
            <a:r>
              <a:rPr lang="en-US" sz="1600" dirty="0"/>
              <a:t>$2k - $3k each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0B19C-9511-6B4D-A488-0B5BA936B697}"/>
              </a:ext>
            </a:extLst>
          </p:cNvPr>
          <p:cNvSpPr txBox="1"/>
          <p:nvPr/>
        </p:nvSpPr>
        <p:spPr>
          <a:xfrm>
            <a:off x="5768340" y="520955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Front and Back Lit Cabinet Sign With Routed Letters</a:t>
            </a:r>
          </a:p>
          <a:p>
            <a:pPr algn="ctr"/>
            <a:r>
              <a:rPr lang="en-US" sz="1600" dirty="0"/>
              <a:t>$4k - $6k each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4B64A-B80C-0000-DD15-6844AE29B114}"/>
              </a:ext>
            </a:extLst>
          </p:cNvPr>
          <p:cNvSpPr txBox="1"/>
          <p:nvPr/>
        </p:nvSpPr>
        <p:spPr>
          <a:xfrm>
            <a:off x="3335911" y="6248400"/>
            <a:ext cx="442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Does not include any solar power lighting options</a:t>
            </a:r>
          </a:p>
        </p:txBody>
      </p:sp>
    </p:spTree>
    <p:extLst>
      <p:ext uri="{BB962C8B-B14F-4D97-AF65-F5344CB8AC3E}">
        <p14:creationId xmlns:p14="http://schemas.microsoft.com/office/powerpoint/2010/main" val="149901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6035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Did you sign the voting/attendance list?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If not, please do so now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One signature is required for each address present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This list is used to verify our ballot totals for elections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Each address is allowed one vote/one ballot</a:t>
            </a:r>
          </a:p>
        </p:txBody>
      </p:sp>
    </p:spTree>
    <p:extLst>
      <p:ext uri="{BB962C8B-B14F-4D97-AF65-F5344CB8AC3E}">
        <p14:creationId xmlns:p14="http://schemas.microsoft.com/office/powerpoint/2010/main" val="337085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Introduce Current Board Members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HOA Organization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HOA Mission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Financial Overview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Projects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Community Engagement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Discussion Items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Election of new Board Members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457200"/>
            <a:ext cx="7104888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obe Caslon Pro Bold" panose="0205070206050A020403" pitchFamily="18" charset="0"/>
                <a:ea typeface="+mj-ea"/>
                <a:cs typeface="+mj-cs"/>
              </a:defRPr>
            </a:lvl1pPr>
            <a:extLst/>
          </a:lstStyle>
          <a:p>
            <a:r>
              <a:rPr lang="en-US" sz="4000"/>
              <a:t>Meeting Agenda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0" b="90265" l="3535" r="96717">
                        <a14:foregroundMark x1="53030" y1="61947" x2="53030" y2="61947"/>
                        <a14:foregroundMark x1="62879" y1="56637" x2="62879" y2="56637"/>
                        <a14:foregroundMark x1="60606" y1="58407" x2="60606" y2="58407"/>
                        <a14:foregroundMark x1="83333" y1="52212" x2="83333" y2="52212"/>
                        <a14:foregroundMark x1="93687" y1="53097" x2="93687" y2="53097"/>
                        <a14:foregroundMark x1="96717" y1="50442" x2="96717" y2="50442"/>
                        <a14:foregroundMark x1="80051" y1="65487" x2="80051" y2="65487"/>
                        <a14:foregroundMark x1="82828" y1="63717" x2="82828" y2="63717"/>
                        <a14:foregroundMark x1="3788" y1="77876" x2="3788" y2="77876"/>
                        <a14:foregroundMark x1="24747" y1="52212" x2="24747" y2="52212"/>
                        <a14:foregroundMark x1="41414" y1="53982" x2="41414" y2="53982"/>
                        <a14:foregroundMark x1="73232" y1="53982" x2="73232" y2="53982"/>
                        <a14:foregroundMark x1="69192" y1="33628" x2="69192" y2="33628"/>
                        <a14:foregroundMark x1="74495" y1="36283" x2="74495" y2="36283"/>
                        <a14:foregroundMark x1="85101" y1="33628" x2="85101" y2="33628"/>
                        <a14:foregroundMark x1="78788" y1="36283" x2="78788" y2="36283"/>
                        <a14:foregroundMark x1="38131" y1="64602" x2="38131" y2="64602"/>
                        <a14:backgroundMark x1="23737" y1="58407" x2="23737" y2="58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2022/23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spcAft>
                <a:spcPts val="600"/>
              </a:spcAft>
              <a:buNone/>
              <a:tabLst>
                <a:tab pos="341313" algn="l"/>
                <a:tab pos="2743200" algn="l"/>
              </a:tabLst>
            </a:pPr>
            <a:r>
              <a:rPr lang="en-US" sz="2000" dirty="0"/>
              <a:t>	</a:t>
            </a:r>
            <a:r>
              <a:rPr lang="en-US" sz="2000" b="1" dirty="0"/>
              <a:t>Board Member	Office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George Foster	(President)</a:t>
            </a:r>
          </a:p>
          <a:p>
            <a:pPr lvl="0"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Terri Gunther	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David Hudgins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Jana Isaacs	[resigned]	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David Jeffreys	(Treasurer)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0" b="90265" l="3535" r="96717">
                        <a14:foregroundMark x1="53030" y1="61947" x2="53030" y2="61947"/>
                        <a14:foregroundMark x1="62879" y1="56637" x2="62879" y2="56637"/>
                        <a14:foregroundMark x1="60606" y1="58407" x2="60606" y2="58407"/>
                        <a14:foregroundMark x1="83333" y1="52212" x2="83333" y2="52212"/>
                        <a14:foregroundMark x1="93687" y1="53097" x2="93687" y2="53097"/>
                        <a14:foregroundMark x1="96717" y1="50442" x2="96717" y2="50442"/>
                        <a14:foregroundMark x1="80051" y1="65487" x2="80051" y2="65487"/>
                        <a14:foregroundMark x1="82828" y1="63717" x2="82828" y2="63717"/>
                        <a14:foregroundMark x1="3788" y1="77876" x2="3788" y2="77876"/>
                        <a14:foregroundMark x1="24747" y1="52212" x2="24747" y2="52212"/>
                        <a14:foregroundMark x1="41414" y1="53982" x2="41414" y2="53982"/>
                        <a14:foregroundMark x1="73232" y1="53982" x2="73232" y2="53982"/>
                        <a14:foregroundMark x1="69192" y1="33628" x2="69192" y2="33628"/>
                        <a14:foregroundMark x1="74495" y1="36283" x2="74495" y2="36283"/>
                        <a14:foregroundMark x1="85101" y1="33628" x2="85101" y2="33628"/>
                        <a14:foregroundMark x1="78788" y1="36283" x2="78788" y2="36283"/>
                        <a14:foregroundMark x1="38131" y1="64602" x2="38131" y2="64602"/>
                        <a14:backgroundMark x1="23737" y1="58407" x2="23737" y2="58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CB9EFED-4370-4B79-A1E3-142E83889401}"/>
              </a:ext>
            </a:extLst>
          </p:cNvPr>
          <p:cNvSpPr/>
          <p:nvPr/>
        </p:nvSpPr>
        <p:spPr>
          <a:xfrm>
            <a:off x="6627455" y="2277717"/>
            <a:ext cx="1011318" cy="3573323"/>
          </a:xfrm>
          <a:custGeom>
            <a:avLst/>
            <a:gdLst>
              <a:gd name="connsiteX0" fmla="*/ 0 w 1011318"/>
              <a:gd name="connsiteY0" fmla="*/ 0 h 3573323"/>
              <a:gd name="connsiteX1" fmla="*/ 0 w 1011318"/>
              <a:gd name="connsiteY1" fmla="*/ 3573323 h 3573323"/>
              <a:gd name="connsiteX2" fmla="*/ 1011318 w 1011318"/>
              <a:gd name="connsiteY2" fmla="*/ 3573323 h 357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318" h="3573323">
                <a:moveTo>
                  <a:pt x="0" y="0"/>
                </a:moveTo>
                <a:lnTo>
                  <a:pt x="0" y="3573323"/>
                </a:lnTo>
                <a:lnTo>
                  <a:pt x="1011318" y="357332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ED3B5B-2653-4BC1-9851-55417C70AFA5}"/>
              </a:ext>
            </a:extLst>
          </p:cNvPr>
          <p:cNvCxnSpPr>
            <a:cxnSpLocks/>
          </p:cNvCxnSpPr>
          <p:nvPr/>
        </p:nvCxnSpPr>
        <p:spPr>
          <a:xfrm flipH="1">
            <a:off x="6627455" y="528010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DE5D0B-581D-433C-BB30-73E684F1178D}"/>
              </a:ext>
            </a:extLst>
          </p:cNvPr>
          <p:cNvCxnSpPr>
            <a:cxnSpLocks/>
          </p:cNvCxnSpPr>
          <p:nvPr/>
        </p:nvCxnSpPr>
        <p:spPr>
          <a:xfrm flipH="1">
            <a:off x="6627455" y="470916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920BB9-4291-40CA-959E-CF10574967AD}"/>
              </a:ext>
            </a:extLst>
          </p:cNvPr>
          <p:cNvCxnSpPr>
            <a:cxnSpLocks/>
          </p:cNvCxnSpPr>
          <p:nvPr/>
        </p:nvCxnSpPr>
        <p:spPr>
          <a:xfrm flipH="1">
            <a:off x="6627455" y="413822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7F9760-6A2A-4F7A-8730-6477895A48BF}"/>
              </a:ext>
            </a:extLst>
          </p:cNvPr>
          <p:cNvCxnSpPr>
            <a:cxnSpLocks/>
          </p:cNvCxnSpPr>
          <p:nvPr/>
        </p:nvCxnSpPr>
        <p:spPr>
          <a:xfrm flipH="1">
            <a:off x="6627455" y="356728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F75AA5-7C37-4002-B440-864B8DBFF1AF}"/>
              </a:ext>
            </a:extLst>
          </p:cNvPr>
          <p:cNvCxnSpPr>
            <a:cxnSpLocks/>
          </p:cNvCxnSpPr>
          <p:nvPr/>
        </p:nvCxnSpPr>
        <p:spPr>
          <a:xfrm flipH="1">
            <a:off x="6627455" y="299634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HOA Organization</a:t>
            </a:r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6952973" y="333868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La Bandera Phase 1 &amp; 2</a:t>
            </a:r>
            <a:endParaRPr lang="en-US" sz="14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6952973" y="276774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 Bandera Phase 3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2209800" y="2293263"/>
            <a:ext cx="3657600" cy="20908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Part of the HOA dues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collected is paid to the Master Association</a:t>
            </a:r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Control of La Bandera Phase 3 HOA was passed to residents in 2007</a:t>
            </a:r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La Bandera Phase 3 has 111 Homes – La Bandera, Teja, Arroyo, Plata, Pico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0" b="90265" l="3535" r="96717">
                        <a14:foregroundMark x1="53030" y1="61947" x2="53030" y2="61947"/>
                        <a14:foregroundMark x1="62879" y1="56637" x2="62879" y2="56637"/>
                        <a14:foregroundMark x1="60606" y1="58407" x2="60606" y2="58407"/>
                        <a14:foregroundMark x1="83333" y1="52212" x2="83333" y2="52212"/>
                        <a14:foregroundMark x1="93687" y1="53097" x2="93687" y2="53097"/>
                        <a14:foregroundMark x1="96717" y1="50442" x2="96717" y2="50442"/>
                        <a14:foregroundMark x1="80051" y1="65487" x2="80051" y2="65487"/>
                        <a14:foregroundMark x1="82828" y1="63717" x2="82828" y2="63717"/>
                        <a14:foregroundMark x1="3788" y1="77876" x2="3788" y2="77876"/>
                        <a14:foregroundMark x1="24747" y1="52212" x2="24747" y2="52212"/>
                        <a14:foregroundMark x1="41414" y1="53982" x2="41414" y2="53982"/>
                        <a14:foregroundMark x1="73232" y1="53982" x2="73232" y2="53982"/>
                        <a14:foregroundMark x1="69192" y1="33628" x2="69192" y2="33628"/>
                        <a14:foregroundMark x1="74495" y1="36283" x2="74495" y2="36283"/>
                        <a14:foregroundMark x1="85101" y1="33628" x2="85101" y2="33628"/>
                        <a14:foregroundMark x1="78788" y1="36283" x2="78788" y2="36283"/>
                        <a14:foregroundMark x1="38131" y1="64602" x2="38131" y2="64602"/>
                        <a14:backgroundMark x1="23737" y1="58407" x2="23737" y2="58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5486400" y="1676400"/>
            <a:ext cx="2286000" cy="73152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Team Ranch</a:t>
            </a:r>
          </a:p>
          <a:p>
            <a:pPr algn="ctr"/>
            <a:r>
              <a:rPr lang="en-US" dirty="0"/>
              <a:t>Master Association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1F1AA4-4899-45EC-ABD3-FA8A352FFDCE}"/>
              </a:ext>
            </a:extLst>
          </p:cNvPr>
          <p:cNvSpPr/>
          <p:nvPr/>
        </p:nvSpPr>
        <p:spPr>
          <a:xfrm>
            <a:off x="6952973" y="448056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Reata Place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1D125F-679A-4C22-AD04-782FD0140190}"/>
              </a:ext>
            </a:extLst>
          </p:cNvPr>
          <p:cNvSpPr/>
          <p:nvPr/>
        </p:nvSpPr>
        <p:spPr>
          <a:xfrm>
            <a:off x="6952973" y="390962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 Cantera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F59877-AB6D-4D96-8454-BF1B599057AE}"/>
              </a:ext>
            </a:extLst>
          </p:cNvPr>
          <p:cNvSpPr/>
          <p:nvPr/>
        </p:nvSpPr>
        <p:spPr>
          <a:xfrm>
            <a:off x="6952973" y="505150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Reata West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A68A88-6912-4131-A7BB-61C2495A415F}"/>
              </a:ext>
            </a:extLst>
          </p:cNvPr>
          <p:cNvSpPr/>
          <p:nvPr/>
        </p:nvSpPr>
        <p:spPr>
          <a:xfrm>
            <a:off x="6952973" y="5622440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5834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HOA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952488" cy="3962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Maintain our community for the common good and general welfare of the subdivision and its members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Enhance the property values for all residents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Ensure compliance with neighborhood Covenants and Restrictions; approve/disapprove significant property changes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Operate the HOA efficiently and economically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Oversee necessary maintenance and/or improvements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Communicate HOA events to neighborhood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Support the integrity of Team Ranch Master Association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0" b="90265" l="3535" r="96717">
                        <a14:foregroundMark x1="53030" y1="61947" x2="53030" y2="61947"/>
                        <a14:foregroundMark x1="62879" y1="56637" x2="62879" y2="56637"/>
                        <a14:foregroundMark x1="60606" y1="58407" x2="60606" y2="58407"/>
                        <a14:foregroundMark x1="83333" y1="52212" x2="83333" y2="52212"/>
                        <a14:foregroundMark x1="93687" y1="53097" x2="93687" y2="53097"/>
                        <a14:foregroundMark x1="96717" y1="50442" x2="96717" y2="50442"/>
                        <a14:foregroundMark x1="80051" y1="65487" x2="80051" y2="65487"/>
                        <a14:foregroundMark x1="82828" y1="63717" x2="82828" y2="63717"/>
                        <a14:foregroundMark x1="3788" y1="77876" x2="3788" y2="77876"/>
                        <a14:foregroundMark x1="24747" y1="52212" x2="24747" y2="52212"/>
                        <a14:foregroundMark x1="41414" y1="53982" x2="41414" y2="53982"/>
                        <a14:foregroundMark x1="73232" y1="53982" x2="73232" y2="53982"/>
                        <a14:foregroundMark x1="69192" y1="33628" x2="69192" y2="33628"/>
                        <a14:foregroundMark x1="74495" y1="36283" x2="74495" y2="36283"/>
                        <a14:foregroundMark x1="85101" y1="33628" x2="85101" y2="33628"/>
                        <a14:foregroundMark x1="78788" y1="36283" x2="78788" y2="36283"/>
                        <a14:foregroundMark x1="38131" y1="64602" x2="38131" y2="64602"/>
                        <a14:backgroundMark x1="23737" y1="58407" x2="23737" y2="58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1078468"/>
            <a:ext cx="339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+mj-lt"/>
                <a:cs typeface="Arial" panose="020B0604020202020204" pitchFamily="34" charset="0"/>
              </a:rPr>
              <a:t>2018 - 2023 Budgetary Analysis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0" b="90265" l="3535" r="96717">
                        <a14:foregroundMark x1="53030" y1="61947" x2="53030" y2="61947"/>
                        <a14:foregroundMark x1="62879" y1="56637" x2="62879" y2="56637"/>
                        <a14:foregroundMark x1="60606" y1="58407" x2="60606" y2="58407"/>
                        <a14:foregroundMark x1="83333" y1="52212" x2="83333" y2="52212"/>
                        <a14:foregroundMark x1="93687" y1="53097" x2="93687" y2="53097"/>
                        <a14:foregroundMark x1="96717" y1="50442" x2="96717" y2="50442"/>
                        <a14:foregroundMark x1="80051" y1="65487" x2="80051" y2="65487"/>
                        <a14:foregroundMark x1="82828" y1="63717" x2="82828" y2="63717"/>
                        <a14:foregroundMark x1="3788" y1="77876" x2="3788" y2="77876"/>
                        <a14:foregroundMark x1="24747" y1="52212" x2="24747" y2="52212"/>
                        <a14:foregroundMark x1="41414" y1="53982" x2="41414" y2="53982"/>
                        <a14:foregroundMark x1="73232" y1="53982" x2="73232" y2="53982"/>
                        <a14:foregroundMark x1="69192" y1="33628" x2="69192" y2="33628"/>
                        <a14:foregroundMark x1="74495" y1="36283" x2="74495" y2="36283"/>
                        <a14:foregroundMark x1="85101" y1="33628" x2="85101" y2="33628"/>
                        <a14:foregroundMark x1="78788" y1="36283" x2="78788" y2="36283"/>
                        <a14:foregroundMark x1="38131" y1="64602" x2="38131" y2="64602"/>
                        <a14:backgroundMark x1="23737" y1="58407" x2="23737" y2="58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13D00FB-12AC-41BA-BF03-D05B6A285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720009"/>
              </p:ext>
            </p:extLst>
          </p:nvPr>
        </p:nvGraphicFramePr>
        <p:xfrm>
          <a:off x="2598127" y="1524000"/>
          <a:ext cx="5808310" cy="2103120"/>
        </p:xfrm>
        <a:graphic>
          <a:graphicData uri="http://schemas.openxmlformats.org/drawingml/2006/table">
            <a:tbl>
              <a:tblPr/>
              <a:tblGrid>
                <a:gridCol w="1382932">
                  <a:extLst>
                    <a:ext uri="{9D8B030D-6E8A-4147-A177-3AD203B41FA5}">
                      <a16:colId xmlns:a16="http://schemas.microsoft.com/office/drawing/2014/main" val="2637331760"/>
                    </a:ext>
                  </a:extLst>
                </a:gridCol>
                <a:gridCol w="737563">
                  <a:extLst>
                    <a:ext uri="{9D8B030D-6E8A-4147-A177-3AD203B41FA5}">
                      <a16:colId xmlns:a16="http://schemas.microsoft.com/office/drawing/2014/main" val="124205649"/>
                    </a:ext>
                  </a:extLst>
                </a:gridCol>
                <a:gridCol w="737563">
                  <a:extLst>
                    <a:ext uri="{9D8B030D-6E8A-4147-A177-3AD203B41FA5}">
                      <a16:colId xmlns:a16="http://schemas.microsoft.com/office/drawing/2014/main" val="903914558"/>
                    </a:ext>
                  </a:extLst>
                </a:gridCol>
                <a:gridCol w="737563">
                  <a:extLst>
                    <a:ext uri="{9D8B030D-6E8A-4147-A177-3AD203B41FA5}">
                      <a16:colId xmlns:a16="http://schemas.microsoft.com/office/drawing/2014/main" val="3212402062"/>
                    </a:ext>
                  </a:extLst>
                </a:gridCol>
                <a:gridCol w="737563">
                  <a:extLst>
                    <a:ext uri="{9D8B030D-6E8A-4147-A177-3AD203B41FA5}">
                      <a16:colId xmlns:a16="http://schemas.microsoft.com/office/drawing/2014/main" val="3885834648"/>
                    </a:ext>
                  </a:extLst>
                </a:gridCol>
                <a:gridCol w="737563">
                  <a:extLst>
                    <a:ext uri="{9D8B030D-6E8A-4147-A177-3AD203B41FA5}">
                      <a16:colId xmlns:a16="http://schemas.microsoft.com/office/drawing/2014/main" val="3780084687"/>
                    </a:ext>
                  </a:extLst>
                </a:gridCol>
                <a:gridCol w="737563">
                  <a:extLst>
                    <a:ext uri="{9D8B030D-6E8A-4147-A177-3AD203B41FA5}">
                      <a16:colId xmlns:a16="http://schemas.microsoft.com/office/drawing/2014/main" val="90549919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Expense Type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503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Master Dues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8,349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8,349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8,349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8,351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8,351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8,351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9762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Landscape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4,812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4,874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5,467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4,963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5,661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5,640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842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Wall Fund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11,100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5,500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5,500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11,000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97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Insurance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2,674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2,921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3,067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2,595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2,883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2,716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14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Maintenance/Repairs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3,947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11,245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1,124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7,037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1,018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265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7328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2,888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1,851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1,458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997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724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1,604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50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Postage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118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 250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 233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246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305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0464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Website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102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   102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   115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115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115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115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00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 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 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296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2330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Total per house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252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 312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  278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 269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 223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 273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07940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A3B234-261D-0103-7C3B-F41BBC72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603380"/>
            <a:ext cx="7086600" cy="2971800"/>
          </a:xfrm>
        </p:spPr>
        <p:txBody>
          <a:bodyPr/>
          <a:lstStyle/>
          <a:p>
            <a:pPr marL="182880" indent="-182880">
              <a:spcBef>
                <a:spcPts val="300"/>
              </a:spcBef>
            </a:pPr>
            <a:r>
              <a:rPr lang="en-US" sz="1400" dirty="0"/>
              <a:t>Master Dues – haven’t received 2024 notice yet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Landscape</a:t>
            </a:r>
          </a:p>
          <a:p>
            <a:pPr marL="457200" lvl="1" indent="-182880">
              <a:spcBef>
                <a:spcPts val="300"/>
              </a:spcBef>
            </a:pPr>
            <a:r>
              <a:rPr lang="en-US" sz="1200" dirty="0"/>
              <a:t>2022 - contract increased to $5294 in 2022;  increased to $5733 in 2024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Wall Fund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Did a “catch up” contribution in 2020; 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Double contributions planned 2023 – 2026 to fund repair of monument signs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Maintenance/Repairs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2018 – attempted upgrade to electrify our entryways ($2,500)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2019 – major wall refurbishment ($10,616) – money taken from Wall Fund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2021 – entryway refurbishment ($6,700) – stone edging, remove and replace plants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Water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Water Smart web portal allowing close monitoring of water usage – no more “surprise” bills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Keep sprinklers off as much as possible; minimize use when necessary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Using soaker hoses with timers on shrub beds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Earning 4% on our Wall Fund</a:t>
            </a:r>
          </a:p>
        </p:txBody>
      </p:sp>
    </p:spTree>
    <p:extLst>
      <p:ext uri="{BB962C8B-B14F-4D97-AF65-F5344CB8AC3E}">
        <p14:creationId xmlns:p14="http://schemas.microsoft.com/office/powerpoint/2010/main" val="1927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B803-9359-4A1D-BB86-BA027DA8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7862-A57A-463D-8DD5-801CC53A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0"/>
            <a:ext cx="6952488" cy="48768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000" dirty="0"/>
              <a:t>Fiber Optic Installation (not an HOA project)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Spectrum complete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AT&amp;T making plans to install as well</a:t>
            </a:r>
          </a:p>
          <a:p>
            <a:pPr marL="82296" indent="0">
              <a:buNone/>
            </a:pPr>
            <a:r>
              <a:rPr lang="en-US" sz="2000" dirty="0"/>
              <a:t>Entrances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Shrubs generally doing well, but need to replace a few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Weed &amp; Feed applied all long LB3’s frontage area</a:t>
            </a:r>
          </a:p>
          <a:p>
            <a:pPr marL="82296" indent="0">
              <a:buNone/>
            </a:pPr>
            <a:r>
              <a:rPr lang="en-US" sz="2000" dirty="0"/>
              <a:t>Lighting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Using inexpensive solar landscape lights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Continuing to consider complete solar systems for each monument, but orientation/placement somewhat challenging</a:t>
            </a:r>
          </a:p>
          <a:p>
            <a:pPr marL="82296" indent="0">
              <a:buNone/>
            </a:pPr>
            <a:r>
              <a:rPr lang="en-US" sz="2000" dirty="0"/>
              <a:t>Sign Maintenance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All four “La Bandera” signs have cracks; </a:t>
            </a:r>
            <a:br>
              <a:rPr lang="en-US" sz="1800" dirty="0"/>
            </a:br>
            <a:r>
              <a:rPr lang="en-US" sz="1800" dirty="0"/>
              <a:t>two have had ‘patch up’ work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Need replacement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764DE-0159-4D83-947D-ED18D1BB02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0" b="90265" l="3535" r="96717">
                        <a14:foregroundMark x1="53030" y1="61947" x2="53030" y2="61947"/>
                        <a14:foregroundMark x1="62879" y1="56637" x2="62879" y2="56637"/>
                        <a14:foregroundMark x1="60606" y1="58407" x2="60606" y2="58407"/>
                        <a14:foregroundMark x1="83333" y1="52212" x2="83333" y2="52212"/>
                        <a14:foregroundMark x1="93687" y1="53097" x2="93687" y2="53097"/>
                        <a14:foregroundMark x1="96717" y1="50442" x2="96717" y2="50442"/>
                        <a14:foregroundMark x1="80051" y1="65487" x2="80051" y2="65487"/>
                        <a14:foregroundMark x1="82828" y1="63717" x2="82828" y2="63717"/>
                        <a14:foregroundMark x1="3788" y1="77876" x2="3788" y2="77876"/>
                        <a14:foregroundMark x1="24747" y1="52212" x2="24747" y2="52212"/>
                        <a14:foregroundMark x1="41414" y1="53982" x2="41414" y2="53982"/>
                        <a14:foregroundMark x1="73232" y1="53982" x2="73232" y2="53982"/>
                        <a14:foregroundMark x1="69192" y1="33628" x2="69192" y2="33628"/>
                        <a14:foregroundMark x1="74495" y1="36283" x2="74495" y2="36283"/>
                        <a14:foregroundMark x1="85101" y1="33628" x2="85101" y2="33628"/>
                        <a14:foregroundMark x1="78788" y1="36283" x2="78788" y2="36283"/>
                        <a14:foregroundMark x1="38131" y1="64602" x2="38131" y2="64602"/>
                        <a14:backgroundMark x1="23737" y1="58407" x2="23737" y2="58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B3810150-4E4F-2495-255C-995D024887A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294520"/>
                  </p:ext>
                </p:extLst>
              </p:nvPr>
            </p:nvGraphicFramePr>
            <p:xfrm>
              <a:off x="6400800" y="4904014"/>
              <a:ext cx="2286000" cy="1714500"/>
            </p:xfrm>
            <a:graphic>
              <a:graphicData uri="http://schemas.microsoft.com/office/powerpoint/2016/slidezoom">
                <pslz:sldZm>
                  <pslz:sldZmObj sldId="292" cId="901418780">
                    <pslz:zmPr id="{A95B28E1-6F65-4DE6-920A-40E272A13E51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3810150-4E4F-2495-255C-995D024887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0800" y="490401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412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A60C-DD73-C05C-0C19-8619C581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Replacement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5497-CD8F-42C2-BBD9-28D6AEBB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Assume a Not To Exceed cost of $20k for the entire project</a:t>
            </a:r>
          </a:p>
          <a:p>
            <a:pPr lvl="1"/>
            <a:r>
              <a:rPr lang="en-US" sz="2000" dirty="0"/>
              <a:t>Four new signs, installed</a:t>
            </a:r>
          </a:p>
          <a:p>
            <a:pPr lvl="1"/>
            <a:r>
              <a:rPr lang="en-US" sz="2000" dirty="0"/>
              <a:t>Solar powered lighting?</a:t>
            </a:r>
          </a:p>
          <a:p>
            <a:r>
              <a:rPr lang="en-US" sz="2400" dirty="0"/>
              <a:t>Collect $50/property ($5550 total) per year for four years to cover the cost</a:t>
            </a:r>
          </a:p>
          <a:p>
            <a:pPr lvl="1"/>
            <a:r>
              <a:rPr lang="en-US" sz="2000" dirty="0"/>
              <a:t>2023 / 2024 / 2025 / 2026</a:t>
            </a:r>
          </a:p>
          <a:p>
            <a:r>
              <a:rPr lang="en-US" sz="2400" dirty="0"/>
              <a:t>Detailed planning and source selection in the second half of 2025</a:t>
            </a:r>
          </a:p>
          <a:p>
            <a:r>
              <a:rPr lang="en-US" sz="2400" dirty="0"/>
              <a:t>Perform installation in 2026</a:t>
            </a:r>
          </a:p>
        </p:txBody>
      </p:sp>
    </p:spTree>
    <p:extLst>
      <p:ext uri="{BB962C8B-B14F-4D97-AF65-F5344CB8AC3E}">
        <p14:creationId xmlns:p14="http://schemas.microsoft.com/office/powerpoint/2010/main" val="1791428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14025</TotalTime>
  <Words>803</Words>
  <Application>Microsoft Office PowerPoint</Application>
  <PresentationFormat>On-screen Show (4:3)</PresentationFormat>
  <Paragraphs>174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Caslon Pro Bold</vt:lpstr>
      <vt:lpstr>Arial</vt:lpstr>
      <vt:lpstr>Calibri</vt:lpstr>
      <vt:lpstr>Courier New</vt:lpstr>
      <vt:lpstr>Georgia</vt:lpstr>
      <vt:lpstr>Gill Sans MT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2022/23 Board</vt:lpstr>
      <vt:lpstr>HOA Organization</vt:lpstr>
      <vt:lpstr>HOA Mission</vt:lpstr>
      <vt:lpstr>Financial Overview</vt:lpstr>
      <vt:lpstr>Projects</vt:lpstr>
      <vt:lpstr>Sign Replacement Plan</vt:lpstr>
      <vt:lpstr>Discussion</vt:lpstr>
      <vt:lpstr>Election of New Board Members</vt:lpstr>
      <vt:lpstr>PowerPoint Presentation</vt:lpstr>
      <vt:lpstr>Entryway Sign</vt:lpstr>
      <vt:lpstr>Quote from FastSigns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Actions</dc:title>
  <dc:creator>grierjd</dc:creator>
  <cp:lastModifiedBy>David Jeffreys</cp:lastModifiedBy>
  <cp:revision>265</cp:revision>
  <cp:lastPrinted>2019-04-25T20:26:19Z</cp:lastPrinted>
  <dcterms:created xsi:type="dcterms:W3CDTF">2010-03-15T19:24:14Z</dcterms:created>
  <dcterms:modified xsi:type="dcterms:W3CDTF">2024-04-08T15:12:59Z</dcterms:modified>
</cp:coreProperties>
</file>