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7"/>
  </p:handoutMasterIdLst>
  <p:sldIdLst>
    <p:sldId id="266" r:id="rId2"/>
    <p:sldId id="274" r:id="rId3"/>
    <p:sldId id="263" r:id="rId4"/>
    <p:sldId id="267" r:id="rId5"/>
    <p:sldId id="268" r:id="rId6"/>
    <p:sldId id="272" r:id="rId7"/>
    <p:sldId id="288" r:id="rId8"/>
    <p:sldId id="276" r:id="rId9"/>
    <p:sldId id="286" r:id="rId10"/>
    <p:sldId id="287" r:id="rId11"/>
    <p:sldId id="289" r:id="rId12"/>
    <p:sldId id="290" r:id="rId13"/>
    <p:sldId id="275" r:id="rId14"/>
    <p:sldId id="283" r:id="rId15"/>
    <p:sldId id="271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BFFEB"/>
    <a:srgbClr val="E7F6FF"/>
    <a:srgbClr val="FFE7FF"/>
    <a:srgbClr val="CCFFCC"/>
    <a:srgbClr val="613765"/>
    <a:srgbClr val="DBCAAF"/>
    <a:srgbClr val="EFE3AF"/>
    <a:srgbClr val="F1C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590" autoAdjust="0"/>
  </p:normalViewPr>
  <p:slideViewPr>
    <p:cSldViewPr>
      <p:cViewPr varScale="1">
        <p:scale>
          <a:sx n="100" d="100"/>
          <a:sy n="100" d="100"/>
        </p:scale>
        <p:origin x="68" y="1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24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7FCC7-B61E-4BAD-A590-7ABF04F53D0F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B4411-3A17-4AFB-9948-85FA9CF59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98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2559814"/>
            <a:ext cx="9140890" cy="429818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358B-B9F1-4A41-9773-67A0192DDB31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7F74A-042B-4002-81B7-88F9E0C546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200400" y="0"/>
            <a:ext cx="5943600" cy="2541804"/>
          </a:xfrm>
          <a:prstGeom prst="rect">
            <a:avLst/>
          </a:prstGeom>
          <a:solidFill>
            <a:srgbClr val="EFE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4800" kern="1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Annual Meeting </a:t>
            </a:r>
          </a:p>
          <a:p>
            <a:pPr algn="ctr"/>
            <a:r>
              <a:rPr kumimoji="0" lang="en-US" sz="3600" kern="1200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April 30, 2023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80790A-B3C4-49A3-892D-169BB23EC8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08" y="0"/>
            <a:ext cx="3365059" cy="2523794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0" y="2541804"/>
            <a:ext cx="9144000" cy="18011"/>
          </a:xfrm>
          <a:prstGeom prst="line">
            <a:avLst/>
          </a:prstGeom>
          <a:ln w="76200">
            <a:solidFill>
              <a:srgbClr val="61376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Content">
    <p:bg>
      <p:bgPr>
        <a:solidFill>
          <a:srgbClr val="EFE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06383" y="-54"/>
            <a:ext cx="723450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358B-B9F1-4A41-9773-67A0192DDB31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7F74A-042B-4002-81B7-88F9E0C546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1830183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6952488" cy="9144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1">
                <a:latin typeface="Georgia" panose="02040502050405020303" pitchFamily="18" charset="0"/>
              </a:defRPr>
            </a:lvl1pPr>
          </a:lstStyle>
          <a:p>
            <a:r>
              <a:rPr kumimoji="0" lang="en-US" dirty="0"/>
              <a:t>Click to edit 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6952488" cy="4419600"/>
          </a:xfrm>
          <a:prstGeom prst="rect">
            <a:avLst/>
          </a:prstGeom>
        </p:spPr>
        <p:txBody>
          <a:bodyPr/>
          <a:lstStyle>
            <a:lvl1pPr marL="182563" indent="-182563">
              <a:buClrTx/>
              <a:buFont typeface="Arial" panose="020B0604020202020204" pitchFamily="34" charset="0"/>
              <a:buChar char="•"/>
              <a:defRPr sz="2800">
                <a:latin typeface="+mj-lt"/>
              </a:defRPr>
            </a:lvl1pPr>
            <a:lvl2pPr marL="457200" indent="-274638">
              <a:buClrTx/>
              <a:buSzPct val="80000"/>
              <a:buFont typeface="Wingdings" panose="05000000000000000000" pitchFamily="2" charset="2"/>
              <a:buChar char="ü"/>
              <a:tabLst/>
              <a:defRPr sz="2400">
                <a:latin typeface="+mj-lt"/>
              </a:defRPr>
            </a:lvl2pPr>
            <a:lvl3pPr marL="685800" indent="-228600">
              <a:buClrTx/>
              <a:buSzPct val="80000"/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  <a:lvl4pPr marL="1097280" indent="-173736">
              <a:buClrTx/>
              <a:buFont typeface="Arial" panose="020B0604020202020204" pitchFamily="34" charset="0"/>
              <a:buChar char="•"/>
              <a:defRPr sz="1800">
                <a:latin typeface="+mj-lt"/>
              </a:defRPr>
            </a:lvl4pPr>
            <a:lvl5pPr marL="1298448" indent="-182880">
              <a:buClrTx/>
              <a:buFont typeface="Arial" panose="020B0604020202020204" pitchFamily="34" charset="0"/>
              <a:buChar char="•"/>
              <a:defRPr sz="1800"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1981200" y="1447800"/>
            <a:ext cx="6952488" cy="0"/>
          </a:xfrm>
          <a:prstGeom prst="line">
            <a:avLst/>
          </a:prstGeom>
          <a:ln w="76200">
            <a:solidFill>
              <a:srgbClr val="613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8FF24BE-1600-413C-938D-07D7395C68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07" y="0"/>
            <a:ext cx="1828800" cy="137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358B-B9F1-4A41-9773-67A0192DDB31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7F74A-042B-4002-81B7-88F9E0C546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906383" y="-54"/>
            <a:ext cx="723450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 userDrawn="1"/>
        </p:nvSpPr>
        <p:spPr bwMode="invGray">
          <a:xfrm>
            <a:off x="1830183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91E5CC-08ED-4888-90BF-B94428D041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07" y="0"/>
            <a:ext cx="1828800" cy="137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EFE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06383" y="-54"/>
            <a:ext cx="723450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830183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358B-B9F1-4A41-9773-67A0192DDB31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7F74A-042B-4002-81B7-88F9E0C546A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0F8B1E-DD2E-4B6E-A035-8672F7543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07" y="0"/>
            <a:ext cx="1828800" cy="137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06383" y="-54"/>
            <a:ext cx="723450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 userDrawn="1"/>
        </p:nvSpPr>
        <p:spPr bwMode="invGray">
          <a:xfrm>
            <a:off x="1830183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358B-B9F1-4A41-9773-67A0192DDB31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7F74A-042B-4002-81B7-88F9E0C546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6952488" cy="9144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dobe Caslon Pro Bold" panose="0205070206050A020403" pitchFamily="18" charset="0"/>
              </a:defRPr>
            </a:lvl1pPr>
          </a:lstStyle>
          <a:p>
            <a:r>
              <a:rPr kumimoji="0" lang="en-US" dirty="0"/>
              <a:t>Click to edit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981200" y="1828800"/>
            <a:ext cx="3087686" cy="4419600"/>
          </a:xfrm>
          <a:prstGeom prst="rect">
            <a:avLst/>
          </a:prstGeom>
        </p:spPr>
        <p:txBody>
          <a:bodyPr/>
          <a:lstStyle>
            <a:lvl1pPr marL="365760" indent="-283464">
              <a:buClrTx/>
              <a:buFont typeface="Arial" panose="020B0604020202020204" pitchFamily="34" charset="0"/>
              <a:buChar char="•"/>
              <a:defRPr>
                <a:latin typeface="+mj-lt"/>
              </a:defRPr>
            </a:lvl1pPr>
            <a:lvl2pPr marL="640080" indent="-237744">
              <a:buClrTx/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886968" indent="-228600">
              <a:buClrTx/>
              <a:buFont typeface="Arial" panose="020B0604020202020204" pitchFamily="34" charset="0"/>
              <a:buChar char="•"/>
              <a:defRPr>
                <a:latin typeface="+mj-lt"/>
              </a:defRPr>
            </a:lvl3pPr>
            <a:lvl4pPr marL="1097280" indent="-173736">
              <a:buClrTx/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 marL="1298448" indent="-182880">
              <a:buClrTx/>
              <a:buFont typeface="Arial" panose="020B0604020202020204" pitchFamily="34" charset="0"/>
              <a:buChar char="•"/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981200" y="1447800"/>
            <a:ext cx="6952488" cy="0"/>
          </a:xfrm>
          <a:prstGeom prst="line">
            <a:avLst/>
          </a:prstGeom>
          <a:ln w="76200">
            <a:solidFill>
              <a:srgbClr val="613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5294314" y="1828800"/>
            <a:ext cx="3087686" cy="4419600"/>
          </a:xfrm>
          <a:prstGeom prst="rect">
            <a:avLst/>
          </a:prstGeom>
        </p:spPr>
        <p:txBody>
          <a:bodyPr/>
          <a:lstStyle>
            <a:lvl1pPr marL="365760" indent="-283464">
              <a:buClrTx/>
              <a:buFont typeface="Arial" panose="020B0604020202020204" pitchFamily="34" charset="0"/>
              <a:buChar char="•"/>
              <a:defRPr>
                <a:latin typeface="+mj-lt"/>
              </a:defRPr>
            </a:lvl1pPr>
            <a:lvl2pPr marL="640080" indent="-237744">
              <a:buClrTx/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886968" indent="-228600">
              <a:buClrTx/>
              <a:buFont typeface="Arial" panose="020B0604020202020204" pitchFamily="34" charset="0"/>
              <a:buChar char="•"/>
              <a:defRPr>
                <a:latin typeface="+mj-lt"/>
              </a:defRPr>
            </a:lvl3pPr>
            <a:lvl4pPr marL="1097280" indent="-173736">
              <a:buClrTx/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 marL="1298448" indent="-182880">
              <a:buClrTx/>
              <a:buFont typeface="Arial" panose="020B0604020202020204" pitchFamily="34" charset="0"/>
              <a:buChar char="•"/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7E0437-5030-49E0-BFCE-3AB450B710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07" y="0"/>
            <a:ext cx="1828800" cy="13716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CB7358B-B9F1-4A41-9773-67A0192DDB31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F77F74A-042B-4002-81B7-88F9E0C54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9" r:id="rId2"/>
    <p:sldLayoutId id="2147483703" r:id="rId3"/>
    <p:sldLayoutId id="2147483698" r:id="rId4"/>
    <p:sldLayoutId id="2147483700" r:id="rId5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3581400"/>
            <a:ext cx="5410200" cy="238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73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9E92350-9784-4F75-BAE7-1A26D100B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Plata Entries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DC6814-FA7B-4ABF-84FC-82EF6044D33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4597"/>
            <a:ext cx="9144000" cy="28250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7AC9F9-B1D6-4836-8F10-BD5903B26CD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53622"/>
            <a:ext cx="9144000" cy="280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51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EB478-1C8A-73E3-E390-89F64E873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 from </a:t>
            </a:r>
            <a:r>
              <a:rPr lang="en-US" dirty="0" err="1"/>
              <a:t>FastSigns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E27B41-C966-C503-0AAB-17BEAD373B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6" t="14951" r="7191" b="17769"/>
          <a:stretch/>
        </p:blipFill>
        <p:spPr bwMode="auto">
          <a:xfrm>
            <a:off x="1905000" y="2250327"/>
            <a:ext cx="3383280" cy="229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69C237F-1530-1F4B-3941-6BD2AF364D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" t="5263" r="12915" b="9904"/>
          <a:stretch/>
        </p:blipFill>
        <p:spPr bwMode="auto">
          <a:xfrm>
            <a:off x="5562600" y="1676400"/>
            <a:ext cx="3383280" cy="344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AD8D2D-6873-90CA-794F-C689ED42503D}"/>
              </a:ext>
            </a:extLst>
          </p:cNvPr>
          <p:cNvSpPr txBox="1"/>
          <p:nvPr/>
        </p:nvSpPr>
        <p:spPr>
          <a:xfrm>
            <a:off x="2095501" y="4724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Panface</a:t>
            </a:r>
            <a:r>
              <a:rPr lang="en-US" sz="1600" dirty="0"/>
              <a:t> Sign</a:t>
            </a:r>
          </a:p>
          <a:p>
            <a:pPr algn="ctr"/>
            <a:r>
              <a:rPr lang="en-US" sz="1600" dirty="0"/>
              <a:t>$2k - $3k each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D0B19C-9511-6B4D-A488-0B5BA936B697}"/>
              </a:ext>
            </a:extLst>
          </p:cNvPr>
          <p:cNvSpPr txBox="1"/>
          <p:nvPr/>
        </p:nvSpPr>
        <p:spPr>
          <a:xfrm>
            <a:off x="5768340" y="5209553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Front and Back Lit Cabinet Sign With Routed Letters</a:t>
            </a:r>
          </a:p>
          <a:p>
            <a:pPr algn="ctr"/>
            <a:r>
              <a:rPr lang="en-US" sz="1600" dirty="0"/>
              <a:t>$4k - $6k each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74B64A-B80C-0000-DD15-6844AE29B114}"/>
              </a:ext>
            </a:extLst>
          </p:cNvPr>
          <p:cNvSpPr txBox="1"/>
          <p:nvPr/>
        </p:nvSpPr>
        <p:spPr>
          <a:xfrm>
            <a:off x="3335911" y="6248400"/>
            <a:ext cx="442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Does not include any solar power lighting options</a:t>
            </a:r>
          </a:p>
        </p:txBody>
      </p:sp>
    </p:spTree>
    <p:extLst>
      <p:ext uri="{BB962C8B-B14F-4D97-AF65-F5344CB8AC3E}">
        <p14:creationId xmlns:p14="http://schemas.microsoft.com/office/powerpoint/2010/main" val="1499013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CA60C-DD73-C05C-0C19-8619C581E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B5497-CD8F-42C2-BBD9-28D6AEBB9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Assume a Not To Exceed cost of $20k for the entire project</a:t>
            </a:r>
          </a:p>
          <a:p>
            <a:pPr lvl="1"/>
            <a:r>
              <a:rPr lang="en-US" sz="2000" dirty="0"/>
              <a:t>Four new signs, installed</a:t>
            </a:r>
          </a:p>
          <a:p>
            <a:pPr lvl="1"/>
            <a:r>
              <a:rPr lang="en-US" sz="2000" dirty="0"/>
              <a:t>Solar powered lighting?</a:t>
            </a:r>
          </a:p>
          <a:p>
            <a:r>
              <a:rPr lang="en-US" sz="2400" dirty="0"/>
              <a:t>Collect $50/house ($5550 total) per year for four years to cover the cost</a:t>
            </a:r>
          </a:p>
          <a:p>
            <a:pPr lvl="1"/>
            <a:r>
              <a:rPr lang="en-US" sz="2000" dirty="0"/>
              <a:t>2023 / 2024 / 2025 / 2026</a:t>
            </a:r>
          </a:p>
          <a:p>
            <a:r>
              <a:rPr lang="en-US" sz="2400" dirty="0"/>
              <a:t>Detailed planning and source selection in the second half of 2025</a:t>
            </a:r>
          </a:p>
          <a:p>
            <a:r>
              <a:rPr lang="en-US" sz="2400" dirty="0"/>
              <a:t>Perform installation in 2026</a:t>
            </a:r>
          </a:p>
        </p:txBody>
      </p:sp>
    </p:spTree>
    <p:extLst>
      <p:ext uri="{BB962C8B-B14F-4D97-AF65-F5344CB8AC3E}">
        <p14:creationId xmlns:p14="http://schemas.microsoft.com/office/powerpoint/2010/main" val="1791428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89896-9E2D-4002-8560-DC127878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928E4-9DE3-41F6-9F5F-4FBB47F68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Neighborhood Beautification Projects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/>
              <a:t>HOA Potlucks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/>
              <a:t>Neighborhood Garage Sale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Yard of the Month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Other ideas?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1730FD-FFEC-48A7-8075-4EAED9CE06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42" b="44068" l="23318" r="78326">
                        <a14:foregroundMark x1="52466" y1="33220" x2="52466" y2="33220"/>
                        <a14:foregroundMark x1="58296" y1="31186" x2="58296" y2="31186"/>
                        <a14:foregroundMark x1="56951" y1="31864" x2="56951" y2="31864"/>
                        <a14:foregroundMark x1="70404" y1="29492" x2="70404" y2="29492"/>
                        <a14:foregroundMark x1="76532" y1="29831" x2="76532" y2="29831"/>
                        <a14:foregroundMark x1="78326" y1="28814" x2="78326" y2="28814"/>
                        <a14:foregroundMark x1="68460" y1="34576" x2="68460" y2="34576"/>
                        <a14:foregroundMark x1="70105" y1="33898" x2="70105" y2="33898"/>
                        <a14:foregroundMark x1="23318" y1="39322" x2="23318" y2="39322"/>
                        <a14:foregroundMark x1="35725" y1="29492" x2="35725" y2="29492"/>
                        <a14:foregroundMark x1="45590" y1="30169" x2="45590" y2="30169"/>
                        <a14:foregroundMark x1="64425" y1="30169" x2="64425" y2="30169"/>
                        <a14:foregroundMark x1="62033" y1="22373" x2="62033" y2="22373"/>
                        <a14:foregroundMark x1="65172" y1="23390" x2="65172" y2="23390"/>
                        <a14:foregroundMark x1="71450" y1="22373" x2="71450" y2="22373"/>
                        <a14:foregroundMark x1="67713" y1="23390" x2="67713" y2="23390"/>
                        <a14:foregroundMark x1="43647" y1="34237" x2="43647" y2="34237"/>
                        <a14:backgroundMark x1="35127" y1="31864" x2="35127" y2="31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127" t="9582" r="19718" b="52089"/>
          <a:stretch/>
        </p:blipFill>
        <p:spPr>
          <a:xfrm>
            <a:off x="68826" y="6379029"/>
            <a:ext cx="1676400" cy="4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61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FFE4A-88E6-470C-BBE9-BF729EDB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D008F-F521-444E-9001-051338B8F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Shingles / Roofing</a:t>
            </a:r>
          </a:p>
          <a:p>
            <a:pPr>
              <a:spcBef>
                <a:spcPts val="1200"/>
              </a:spcBef>
            </a:pPr>
            <a:r>
              <a:rPr lang="en-US" dirty="0"/>
              <a:t>Time &amp; Location of future annual meetings</a:t>
            </a:r>
          </a:p>
          <a:p>
            <a:pPr>
              <a:spcBef>
                <a:spcPts val="1200"/>
              </a:spcBef>
            </a:pPr>
            <a:r>
              <a:rPr lang="en-US" dirty="0"/>
              <a:t>Unattractive properties</a:t>
            </a:r>
          </a:p>
          <a:p>
            <a:pPr>
              <a:spcBef>
                <a:spcPts val="1200"/>
              </a:spcBef>
            </a:pPr>
            <a:r>
              <a:rPr lang="en-US" dirty="0"/>
              <a:t>Other…</a:t>
            </a:r>
          </a:p>
        </p:txBody>
      </p:sp>
    </p:spTree>
    <p:extLst>
      <p:ext uri="{BB962C8B-B14F-4D97-AF65-F5344CB8AC3E}">
        <p14:creationId xmlns:p14="http://schemas.microsoft.com/office/powerpoint/2010/main" val="28877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Election of New Board Members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6952488" cy="4572000"/>
          </a:xfrm>
        </p:spPr>
        <p:txBody>
          <a:bodyPr>
            <a:normAutofit/>
          </a:bodyPr>
          <a:lstStyle/>
          <a:p>
            <a:pPr marL="82296" indent="0">
              <a:spcAft>
                <a:spcPts val="600"/>
              </a:spcAft>
              <a:buNone/>
              <a:tabLst>
                <a:tab pos="341313" algn="l"/>
                <a:tab pos="2743200" algn="l"/>
              </a:tabLst>
            </a:pPr>
            <a:r>
              <a:rPr lang="en-US" sz="2000" dirty="0"/>
              <a:t>	</a:t>
            </a:r>
            <a:r>
              <a:rPr lang="en-US" sz="2000" b="1" dirty="0"/>
              <a:t>Incumbents Willing to Continue</a:t>
            </a:r>
          </a:p>
          <a:p>
            <a:pPr>
              <a:spcAft>
                <a:spcPts val="600"/>
              </a:spcAft>
              <a:tabLst>
                <a:tab pos="2743200" algn="l"/>
              </a:tabLst>
            </a:pPr>
            <a:r>
              <a:rPr lang="en-US" sz="2000" strike="dblStrike" dirty="0"/>
              <a:t>Eron Ellis</a:t>
            </a:r>
          </a:p>
          <a:p>
            <a:pPr lvl="0">
              <a:spcAft>
                <a:spcPts val="600"/>
              </a:spcAft>
              <a:tabLst>
                <a:tab pos="2743200" algn="l"/>
              </a:tabLst>
            </a:pPr>
            <a:r>
              <a:rPr lang="en-US" sz="2000" strike="dblStrike" dirty="0"/>
              <a:t>Shannon Hart</a:t>
            </a:r>
          </a:p>
          <a:p>
            <a:pPr>
              <a:spcAft>
                <a:spcPts val="600"/>
              </a:spcAft>
              <a:tabLst>
                <a:tab pos="2743200" algn="l"/>
              </a:tabLst>
            </a:pPr>
            <a:r>
              <a:rPr lang="en-US" sz="2000" dirty="0"/>
              <a:t>David Hudgins</a:t>
            </a:r>
          </a:p>
          <a:p>
            <a:pPr>
              <a:spcAft>
                <a:spcPts val="600"/>
              </a:spcAft>
              <a:tabLst>
                <a:tab pos="2743200" algn="l"/>
              </a:tabLst>
            </a:pPr>
            <a:r>
              <a:rPr lang="en-US" sz="2000" dirty="0"/>
              <a:t>David Jeffreys</a:t>
            </a:r>
          </a:p>
          <a:p>
            <a:pPr lvl="0">
              <a:spcAft>
                <a:spcPts val="600"/>
              </a:spcAft>
              <a:tabLst>
                <a:tab pos="2743200" algn="l"/>
              </a:tabLst>
            </a:pPr>
            <a:r>
              <a:rPr lang="en-US" sz="2000" strike="dblStrike" dirty="0"/>
              <a:t>Renae Patoskie</a:t>
            </a:r>
          </a:p>
          <a:p>
            <a:pPr marL="0" lvl="0" indent="0">
              <a:spcAft>
                <a:spcPts val="600"/>
              </a:spcAft>
              <a:buNone/>
              <a:tabLst>
                <a:tab pos="2743200" algn="l"/>
              </a:tabLst>
            </a:pPr>
            <a:r>
              <a:rPr lang="en-US" sz="2000" b="1" dirty="0"/>
              <a:t>NEW</a:t>
            </a:r>
          </a:p>
          <a:p>
            <a:pPr>
              <a:spcAft>
                <a:spcPts val="600"/>
              </a:spcAft>
              <a:tabLst>
                <a:tab pos="2743200" algn="l"/>
              </a:tabLst>
            </a:pPr>
            <a:r>
              <a:rPr lang="en-US" sz="2000" dirty="0"/>
              <a:t>Terri Gunther</a:t>
            </a:r>
          </a:p>
          <a:p>
            <a:pPr>
              <a:spcAft>
                <a:spcPts val="600"/>
              </a:spcAft>
              <a:tabLst>
                <a:tab pos="2743200" algn="l"/>
              </a:tabLst>
            </a:pPr>
            <a:r>
              <a:rPr lang="en-US" sz="2000" dirty="0"/>
              <a:t>Jana Isaacs</a:t>
            </a:r>
          </a:p>
          <a:p>
            <a:pPr>
              <a:spcAft>
                <a:spcPts val="600"/>
              </a:spcAft>
              <a:tabLst>
                <a:tab pos="2743200" algn="l"/>
              </a:tabLst>
            </a:pPr>
            <a:r>
              <a:rPr lang="en-US" sz="2000" dirty="0"/>
              <a:t>George Foster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42" b="44068" l="23318" r="78326">
                        <a14:foregroundMark x1="52466" y1="33220" x2="52466" y2="33220"/>
                        <a14:foregroundMark x1="58296" y1="31186" x2="58296" y2="31186"/>
                        <a14:foregroundMark x1="56951" y1="31864" x2="56951" y2="31864"/>
                        <a14:foregroundMark x1="70404" y1="29492" x2="70404" y2="29492"/>
                        <a14:foregroundMark x1="76532" y1="29831" x2="76532" y2="29831"/>
                        <a14:foregroundMark x1="78326" y1="28814" x2="78326" y2="28814"/>
                        <a14:foregroundMark x1="68460" y1="34576" x2="68460" y2="34576"/>
                        <a14:foregroundMark x1="70105" y1="33898" x2="70105" y2="33898"/>
                        <a14:foregroundMark x1="23318" y1="39322" x2="23318" y2="39322"/>
                        <a14:foregroundMark x1="35725" y1="29492" x2="35725" y2="29492"/>
                        <a14:foregroundMark x1="45590" y1="30169" x2="45590" y2="30169"/>
                        <a14:foregroundMark x1="64425" y1="30169" x2="64425" y2="30169"/>
                        <a14:foregroundMark x1="62033" y1="22373" x2="62033" y2="22373"/>
                        <a14:foregroundMark x1="65172" y1="23390" x2="65172" y2="23390"/>
                        <a14:foregroundMark x1="71450" y1="22373" x2="71450" y2="22373"/>
                        <a14:foregroundMark x1="67713" y1="23390" x2="67713" y2="23390"/>
                        <a14:foregroundMark x1="43647" y1="34237" x2="43647" y2="34237"/>
                        <a14:backgroundMark x1="35127" y1="31864" x2="35127" y2="31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127" t="9582" r="19718" b="52089"/>
          <a:stretch/>
        </p:blipFill>
        <p:spPr>
          <a:xfrm>
            <a:off x="68826" y="6379029"/>
            <a:ext cx="1676400" cy="4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046035"/>
            <a:ext cx="754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Did you sign the voting/attendance list?</a:t>
            </a:r>
          </a:p>
          <a:p>
            <a:pPr marL="822960" lvl="2" indent="-283464"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If not, please do so now</a:t>
            </a:r>
          </a:p>
          <a:p>
            <a:pPr marL="822960" lvl="2" indent="-283464"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One signature is required for each address present</a:t>
            </a:r>
          </a:p>
          <a:p>
            <a:pPr marL="822960" lvl="2" indent="-283464"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This list is used to verify our ballot totals for elections</a:t>
            </a:r>
          </a:p>
          <a:p>
            <a:pPr marL="822960" lvl="2" indent="-283464"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Each address is allowed one vote/one ballot</a:t>
            </a:r>
          </a:p>
        </p:txBody>
      </p:sp>
    </p:spTree>
    <p:extLst>
      <p:ext uri="{BB962C8B-B14F-4D97-AF65-F5344CB8AC3E}">
        <p14:creationId xmlns:p14="http://schemas.microsoft.com/office/powerpoint/2010/main" val="337085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/>
              <a:t>Introduce Current Board Members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HOA Organization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HOA Mission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Financial Overview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Projects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Community Engagement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Discussion Items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Election of new Board Members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457200"/>
            <a:ext cx="7104888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dobe Caslon Pro Bold" panose="0205070206050A020403" pitchFamily="18" charset="0"/>
                <a:ea typeface="+mj-ea"/>
                <a:cs typeface="+mj-cs"/>
              </a:defRPr>
            </a:lvl1pPr>
            <a:extLst/>
          </a:lstStyle>
          <a:p>
            <a:r>
              <a:rPr lang="en-US" sz="4000"/>
              <a:t>Meeting Agenda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42" b="44068" l="23318" r="78326">
                        <a14:foregroundMark x1="52466" y1="33220" x2="52466" y2="33220"/>
                        <a14:foregroundMark x1="58296" y1="31186" x2="58296" y2="31186"/>
                        <a14:foregroundMark x1="56951" y1="31864" x2="56951" y2="31864"/>
                        <a14:foregroundMark x1="70404" y1="29492" x2="70404" y2="29492"/>
                        <a14:foregroundMark x1="76532" y1="29831" x2="76532" y2="29831"/>
                        <a14:foregroundMark x1="78326" y1="28814" x2="78326" y2="28814"/>
                        <a14:foregroundMark x1="68460" y1="34576" x2="68460" y2="34576"/>
                        <a14:foregroundMark x1="70105" y1="33898" x2="70105" y2="33898"/>
                        <a14:foregroundMark x1="23318" y1="39322" x2="23318" y2="39322"/>
                        <a14:foregroundMark x1="35725" y1="29492" x2="35725" y2="29492"/>
                        <a14:foregroundMark x1="45590" y1="30169" x2="45590" y2="30169"/>
                        <a14:foregroundMark x1="64425" y1="30169" x2="64425" y2="30169"/>
                        <a14:foregroundMark x1="62033" y1="22373" x2="62033" y2="22373"/>
                        <a14:foregroundMark x1="65172" y1="23390" x2="65172" y2="23390"/>
                        <a14:foregroundMark x1="71450" y1="22373" x2="71450" y2="22373"/>
                        <a14:foregroundMark x1="67713" y1="23390" x2="67713" y2="23390"/>
                        <a14:foregroundMark x1="43647" y1="34237" x2="43647" y2="34237"/>
                        <a14:backgroundMark x1="35127" y1="31864" x2="35127" y2="31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127" t="9582" r="19718" b="52089"/>
          <a:stretch/>
        </p:blipFill>
        <p:spPr>
          <a:xfrm>
            <a:off x="68826" y="6379029"/>
            <a:ext cx="1676400" cy="4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8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2022/23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spcAft>
                <a:spcPts val="600"/>
              </a:spcAft>
              <a:buNone/>
              <a:tabLst>
                <a:tab pos="341313" algn="l"/>
                <a:tab pos="2743200" algn="l"/>
              </a:tabLst>
            </a:pPr>
            <a:r>
              <a:rPr lang="en-US" sz="2000" dirty="0"/>
              <a:t>	</a:t>
            </a:r>
            <a:r>
              <a:rPr lang="en-US" sz="2000" b="1" dirty="0"/>
              <a:t>Board Member	Office</a:t>
            </a:r>
          </a:p>
          <a:p>
            <a:pPr>
              <a:spcAft>
                <a:spcPts val="600"/>
              </a:spcAft>
              <a:tabLst>
                <a:tab pos="2743200" algn="l"/>
              </a:tabLst>
            </a:pPr>
            <a:r>
              <a:rPr lang="en-US" sz="2000" dirty="0"/>
              <a:t>Eron Ellis	(President)</a:t>
            </a:r>
          </a:p>
          <a:p>
            <a:pPr lvl="0">
              <a:spcAft>
                <a:spcPts val="600"/>
              </a:spcAft>
              <a:tabLst>
                <a:tab pos="2743200" algn="l"/>
              </a:tabLst>
            </a:pPr>
            <a:r>
              <a:rPr lang="en-US" sz="2000" dirty="0"/>
              <a:t>Shannon Hart	(Secretary)</a:t>
            </a:r>
          </a:p>
          <a:p>
            <a:pPr>
              <a:spcAft>
                <a:spcPts val="600"/>
              </a:spcAft>
              <a:tabLst>
                <a:tab pos="2743200" algn="l"/>
              </a:tabLst>
            </a:pPr>
            <a:r>
              <a:rPr lang="en-US" sz="2000" dirty="0"/>
              <a:t>David Hudgins</a:t>
            </a:r>
          </a:p>
          <a:p>
            <a:pPr>
              <a:spcAft>
                <a:spcPts val="600"/>
              </a:spcAft>
              <a:tabLst>
                <a:tab pos="2743200" algn="l"/>
              </a:tabLst>
            </a:pPr>
            <a:r>
              <a:rPr lang="en-US" sz="2000" dirty="0"/>
              <a:t>David Jeffreys	(Treasurer)</a:t>
            </a:r>
          </a:p>
          <a:p>
            <a:pPr>
              <a:spcAft>
                <a:spcPts val="600"/>
              </a:spcAft>
              <a:tabLst>
                <a:tab pos="2743200" algn="l"/>
              </a:tabLst>
            </a:pPr>
            <a:r>
              <a:rPr lang="en-US" sz="2000" dirty="0"/>
              <a:t>Renae Patoskie	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42" b="44068" l="23318" r="78326">
                        <a14:foregroundMark x1="52466" y1="33220" x2="52466" y2="33220"/>
                        <a14:foregroundMark x1="58296" y1="31186" x2="58296" y2="31186"/>
                        <a14:foregroundMark x1="56951" y1="31864" x2="56951" y2="31864"/>
                        <a14:foregroundMark x1="70404" y1="29492" x2="70404" y2="29492"/>
                        <a14:foregroundMark x1="76532" y1="29831" x2="76532" y2="29831"/>
                        <a14:foregroundMark x1="78326" y1="28814" x2="78326" y2="28814"/>
                        <a14:foregroundMark x1="68460" y1="34576" x2="68460" y2="34576"/>
                        <a14:foregroundMark x1="70105" y1="33898" x2="70105" y2="33898"/>
                        <a14:foregroundMark x1="23318" y1="39322" x2="23318" y2="39322"/>
                        <a14:foregroundMark x1="35725" y1="29492" x2="35725" y2="29492"/>
                        <a14:foregroundMark x1="45590" y1="30169" x2="45590" y2="30169"/>
                        <a14:foregroundMark x1="64425" y1="30169" x2="64425" y2="30169"/>
                        <a14:foregroundMark x1="62033" y1="22373" x2="62033" y2="22373"/>
                        <a14:foregroundMark x1="65172" y1="23390" x2="65172" y2="23390"/>
                        <a14:foregroundMark x1="71450" y1="22373" x2="71450" y2="22373"/>
                        <a14:foregroundMark x1="67713" y1="23390" x2="67713" y2="23390"/>
                        <a14:foregroundMark x1="43647" y1="34237" x2="43647" y2="34237"/>
                        <a14:backgroundMark x1="35127" y1="31864" x2="35127" y2="31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127" t="9582" r="19718" b="52089"/>
          <a:stretch/>
        </p:blipFill>
        <p:spPr>
          <a:xfrm>
            <a:off x="68826" y="6379029"/>
            <a:ext cx="1676400" cy="4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02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CB9EFED-4370-4B79-A1E3-142E83889401}"/>
              </a:ext>
            </a:extLst>
          </p:cNvPr>
          <p:cNvSpPr/>
          <p:nvPr/>
        </p:nvSpPr>
        <p:spPr>
          <a:xfrm>
            <a:off x="6627455" y="2277717"/>
            <a:ext cx="1011318" cy="3573323"/>
          </a:xfrm>
          <a:custGeom>
            <a:avLst/>
            <a:gdLst>
              <a:gd name="connsiteX0" fmla="*/ 0 w 1011318"/>
              <a:gd name="connsiteY0" fmla="*/ 0 h 3573323"/>
              <a:gd name="connsiteX1" fmla="*/ 0 w 1011318"/>
              <a:gd name="connsiteY1" fmla="*/ 3573323 h 3573323"/>
              <a:gd name="connsiteX2" fmla="*/ 1011318 w 1011318"/>
              <a:gd name="connsiteY2" fmla="*/ 3573323 h 357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318" h="3573323">
                <a:moveTo>
                  <a:pt x="0" y="0"/>
                </a:moveTo>
                <a:lnTo>
                  <a:pt x="0" y="3573323"/>
                </a:lnTo>
                <a:lnTo>
                  <a:pt x="1011318" y="3573323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CED3B5B-2653-4BC1-9851-55417C70AFA5}"/>
              </a:ext>
            </a:extLst>
          </p:cNvPr>
          <p:cNvCxnSpPr>
            <a:cxnSpLocks/>
          </p:cNvCxnSpPr>
          <p:nvPr/>
        </p:nvCxnSpPr>
        <p:spPr>
          <a:xfrm flipH="1">
            <a:off x="6627455" y="5280101"/>
            <a:ext cx="4849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DDE5D0B-581D-433C-BB30-73E684F1178D}"/>
              </a:ext>
            </a:extLst>
          </p:cNvPr>
          <p:cNvCxnSpPr>
            <a:cxnSpLocks/>
          </p:cNvCxnSpPr>
          <p:nvPr/>
        </p:nvCxnSpPr>
        <p:spPr>
          <a:xfrm flipH="1">
            <a:off x="6627455" y="4709161"/>
            <a:ext cx="4849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C920BB9-4291-40CA-959E-CF10574967AD}"/>
              </a:ext>
            </a:extLst>
          </p:cNvPr>
          <p:cNvCxnSpPr>
            <a:cxnSpLocks/>
          </p:cNvCxnSpPr>
          <p:nvPr/>
        </p:nvCxnSpPr>
        <p:spPr>
          <a:xfrm flipH="1">
            <a:off x="6627455" y="4138221"/>
            <a:ext cx="4849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87F9760-6A2A-4F7A-8730-6477895A48BF}"/>
              </a:ext>
            </a:extLst>
          </p:cNvPr>
          <p:cNvCxnSpPr>
            <a:cxnSpLocks/>
          </p:cNvCxnSpPr>
          <p:nvPr/>
        </p:nvCxnSpPr>
        <p:spPr>
          <a:xfrm flipH="1">
            <a:off x="6627455" y="3567281"/>
            <a:ext cx="4849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F75AA5-7C37-4002-B440-864B8DBFF1AF}"/>
              </a:ext>
            </a:extLst>
          </p:cNvPr>
          <p:cNvCxnSpPr>
            <a:cxnSpLocks/>
          </p:cNvCxnSpPr>
          <p:nvPr/>
        </p:nvCxnSpPr>
        <p:spPr>
          <a:xfrm flipH="1">
            <a:off x="6627455" y="2996341"/>
            <a:ext cx="4849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HOA Organization</a:t>
            </a:r>
            <a:endParaRPr lang="en-US" dirty="0"/>
          </a:p>
        </p:txBody>
      </p:sp>
      <p:sp>
        <p:nvSpPr>
          <p:cNvPr id="5" name="Rectangle: Rounded Corners 4"/>
          <p:cNvSpPr/>
          <p:nvPr/>
        </p:nvSpPr>
        <p:spPr>
          <a:xfrm>
            <a:off x="6952973" y="3338681"/>
            <a:ext cx="2011680" cy="457200"/>
          </a:xfrm>
          <a:prstGeom prst="roundRect">
            <a:avLst/>
          </a:prstGeom>
          <a:solidFill>
            <a:srgbClr val="613765"/>
          </a:solidFill>
          <a:ln>
            <a:solidFill>
              <a:srgbClr val="6137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La Bandera Phase 1 &amp; 2</a:t>
            </a:r>
            <a:endParaRPr lang="en-US" sz="1400" dirty="0"/>
          </a:p>
        </p:txBody>
      </p:sp>
      <p:sp>
        <p:nvSpPr>
          <p:cNvPr id="6" name="Rectangle: Rounded Corners 5"/>
          <p:cNvSpPr/>
          <p:nvPr/>
        </p:nvSpPr>
        <p:spPr>
          <a:xfrm>
            <a:off x="6952973" y="2767741"/>
            <a:ext cx="2011680" cy="457200"/>
          </a:xfrm>
          <a:prstGeom prst="roundRect">
            <a:avLst/>
          </a:prstGeom>
          <a:solidFill>
            <a:srgbClr val="613765"/>
          </a:solidFill>
          <a:ln>
            <a:solidFill>
              <a:srgbClr val="6137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La Bandera Phase 3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idx="1"/>
          </p:nvPr>
        </p:nvSpPr>
        <p:spPr>
          <a:xfrm>
            <a:off x="2209800" y="2293263"/>
            <a:ext cx="3657600" cy="209083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Part of the HOA dues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collected is paid to the Master Association</a:t>
            </a:r>
          </a:p>
          <a:p>
            <a:pPr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Control of La Bandera Phase 3 HOA was passed to residents in 2007</a:t>
            </a:r>
          </a:p>
          <a:p>
            <a:pPr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La Bandera Phase 3 has 111 Homes – La Bandera, Teja, Arroyo, Plata, Pico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42" b="44068" l="23318" r="78326">
                        <a14:foregroundMark x1="52466" y1="33220" x2="52466" y2="33220"/>
                        <a14:foregroundMark x1="58296" y1="31186" x2="58296" y2="31186"/>
                        <a14:foregroundMark x1="56951" y1="31864" x2="56951" y2="31864"/>
                        <a14:foregroundMark x1="70404" y1="29492" x2="70404" y2="29492"/>
                        <a14:foregroundMark x1="76532" y1="29831" x2="76532" y2="29831"/>
                        <a14:foregroundMark x1="78326" y1="28814" x2="78326" y2="28814"/>
                        <a14:foregroundMark x1="68460" y1="34576" x2="68460" y2="34576"/>
                        <a14:foregroundMark x1="70105" y1="33898" x2="70105" y2="33898"/>
                        <a14:foregroundMark x1="23318" y1="39322" x2="23318" y2="39322"/>
                        <a14:foregroundMark x1="35725" y1="29492" x2="35725" y2="29492"/>
                        <a14:foregroundMark x1="45590" y1="30169" x2="45590" y2="30169"/>
                        <a14:foregroundMark x1="64425" y1="30169" x2="64425" y2="30169"/>
                        <a14:foregroundMark x1="62033" y1="22373" x2="62033" y2="22373"/>
                        <a14:foregroundMark x1="65172" y1="23390" x2="65172" y2="23390"/>
                        <a14:foregroundMark x1="71450" y1="22373" x2="71450" y2="22373"/>
                        <a14:foregroundMark x1="67713" y1="23390" x2="67713" y2="23390"/>
                        <a14:foregroundMark x1="43647" y1="34237" x2="43647" y2="34237"/>
                        <a14:backgroundMark x1="35127" y1="31864" x2="35127" y2="31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127" t="9582" r="19718" b="52089"/>
          <a:stretch/>
        </p:blipFill>
        <p:spPr>
          <a:xfrm>
            <a:off x="68826" y="6379029"/>
            <a:ext cx="1676400" cy="478971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5486400" y="1676400"/>
            <a:ext cx="2286000" cy="731520"/>
          </a:xfrm>
          <a:prstGeom prst="roundRect">
            <a:avLst/>
          </a:prstGeom>
          <a:solidFill>
            <a:srgbClr val="613765"/>
          </a:solidFill>
          <a:ln>
            <a:solidFill>
              <a:srgbClr val="6137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Team Ranch</a:t>
            </a:r>
          </a:p>
          <a:p>
            <a:pPr algn="ctr"/>
            <a:r>
              <a:rPr lang="en-US" dirty="0"/>
              <a:t>Master Association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B1F1AA4-4899-45EC-ABD3-FA8A352FFDCE}"/>
              </a:ext>
            </a:extLst>
          </p:cNvPr>
          <p:cNvSpPr/>
          <p:nvPr/>
        </p:nvSpPr>
        <p:spPr>
          <a:xfrm>
            <a:off x="6952973" y="4480561"/>
            <a:ext cx="2011680" cy="457200"/>
          </a:xfrm>
          <a:prstGeom prst="roundRect">
            <a:avLst/>
          </a:prstGeom>
          <a:solidFill>
            <a:srgbClr val="613765"/>
          </a:solidFill>
          <a:ln>
            <a:solidFill>
              <a:srgbClr val="6137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Reata Place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61D125F-679A-4C22-AD04-782FD0140190}"/>
              </a:ext>
            </a:extLst>
          </p:cNvPr>
          <p:cNvSpPr/>
          <p:nvPr/>
        </p:nvSpPr>
        <p:spPr>
          <a:xfrm>
            <a:off x="6952973" y="3909621"/>
            <a:ext cx="2011680" cy="457200"/>
          </a:xfrm>
          <a:prstGeom prst="roundRect">
            <a:avLst/>
          </a:prstGeom>
          <a:solidFill>
            <a:srgbClr val="613765"/>
          </a:solidFill>
          <a:ln>
            <a:solidFill>
              <a:srgbClr val="6137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La Cantera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4F59877-AB6D-4D96-8454-BF1B599057AE}"/>
              </a:ext>
            </a:extLst>
          </p:cNvPr>
          <p:cNvSpPr/>
          <p:nvPr/>
        </p:nvSpPr>
        <p:spPr>
          <a:xfrm>
            <a:off x="6952973" y="5051501"/>
            <a:ext cx="2011680" cy="457200"/>
          </a:xfrm>
          <a:prstGeom prst="roundRect">
            <a:avLst/>
          </a:prstGeom>
          <a:solidFill>
            <a:srgbClr val="613765"/>
          </a:solidFill>
          <a:ln>
            <a:solidFill>
              <a:srgbClr val="6137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Reata West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A68A88-6912-4131-A7BB-61C2495A415F}"/>
              </a:ext>
            </a:extLst>
          </p:cNvPr>
          <p:cNvSpPr/>
          <p:nvPr/>
        </p:nvSpPr>
        <p:spPr>
          <a:xfrm>
            <a:off x="6952973" y="5622440"/>
            <a:ext cx="2011680" cy="457200"/>
          </a:xfrm>
          <a:prstGeom prst="roundRect">
            <a:avLst/>
          </a:prstGeom>
          <a:solidFill>
            <a:srgbClr val="613765"/>
          </a:solidFill>
          <a:ln>
            <a:solidFill>
              <a:srgbClr val="6137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958340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HOA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6952488" cy="3962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/>
              <a:t>Maintain our community for the common good and general welfare of the subdivision and its members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Enhance the property values for all residents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Ensure compliance with neighborhood Covenants and Restrictions; approve/disapprove significant property changes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Operate the HOA efficiently and economically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Oversee necessary maintenance and/or improvements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Communicate HOA events to neighborhood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Support the integrity of Team Ranch Master Association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42" b="44068" l="23318" r="78326">
                        <a14:foregroundMark x1="52466" y1="33220" x2="52466" y2="33220"/>
                        <a14:foregroundMark x1="58296" y1="31186" x2="58296" y2="31186"/>
                        <a14:foregroundMark x1="56951" y1="31864" x2="56951" y2="31864"/>
                        <a14:foregroundMark x1="70404" y1="29492" x2="70404" y2="29492"/>
                        <a14:foregroundMark x1="76532" y1="29831" x2="76532" y2="29831"/>
                        <a14:foregroundMark x1="78326" y1="28814" x2="78326" y2="28814"/>
                        <a14:foregroundMark x1="68460" y1="34576" x2="68460" y2="34576"/>
                        <a14:foregroundMark x1="70105" y1="33898" x2="70105" y2="33898"/>
                        <a14:foregroundMark x1="23318" y1="39322" x2="23318" y2="39322"/>
                        <a14:foregroundMark x1="35725" y1="29492" x2="35725" y2="29492"/>
                        <a14:foregroundMark x1="45590" y1="30169" x2="45590" y2="30169"/>
                        <a14:foregroundMark x1="64425" y1="30169" x2="64425" y2="30169"/>
                        <a14:foregroundMark x1="62033" y1="22373" x2="62033" y2="22373"/>
                        <a14:foregroundMark x1="65172" y1="23390" x2="65172" y2="23390"/>
                        <a14:foregroundMark x1="71450" y1="22373" x2="71450" y2="22373"/>
                        <a14:foregroundMark x1="67713" y1="23390" x2="67713" y2="23390"/>
                        <a14:foregroundMark x1="43647" y1="34237" x2="43647" y2="34237"/>
                        <a14:backgroundMark x1="35127" y1="31864" x2="35127" y2="31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127" t="9582" r="19718" b="52089"/>
          <a:stretch/>
        </p:blipFill>
        <p:spPr>
          <a:xfrm>
            <a:off x="68826" y="6379029"/>
            <a:ext cx="1676400" cy="4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33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1078468"/>
            <a:ext cx="3392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+mj-lt"/>
                <a:cs typeface="Arial" panose="020B0604020202020204" pitchFamily="34" charset="0"/>
              </a:rPr>
              <a:t>2017 - 2022 Budgetary Analysis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42" b="44068" l="23318" r="78326">
                        <a14:foregroundMark x1="52466" y1="33220" x2="52466" y2="33220"/>
                        <a14:foregroundMark x1="58296" y1="31186" x2="58296" y2="31186"/>
                        <a14:foregroundMark x1="56951" y1="31864" x2="56951" y2="31864"/>
                        <a14:foregroundMark x1="70404" y1="29492" x2="70404" y2="29492"/>
                        <a14:foregroundMark x1="76532" y1="29831" x2="76532" y2="29831"/>
                        <a14:foregroundMark x1="78326" y1="28814" x2="78326" y2="28814"/>
                        <a14:foregroundMark x1="68460" y1="34576" x2="68460" y2="34576"/>
                        <a14:foregroundMark x1="70105" y1="33898" x2="70105" y2="33898"/>
                        <a14:foregroundMark x1="23318" y1="39322" x2="23318" y2="39322"/>
                        <a14:foregroundMark x1="35725" y1="29492" x2="35725" y2="29492"/>
                        <a14:foregroundMark x1="45590" y1="30169" x2="45590" y2="30169"/>
                        <a14:foregroundMark x1="64425" y1="30169" x2="64425" y2="30169"/>
                        <a14:foregroundMark x1="62033" y1="22373" x2="62033" y2="22373"/>
                        <a14:foregroundMark x1="65172" y1="23390" x2="65172" y2="23390"/>
                        <a14:foregroundMark x1="71450" y1="22373" x2="71450" y2="22373"/>
                        <a14:foregroundMark x1="67713" y1="23390" x2="67713" y2="23390"/>
                        <a14:foregroundMark x1="43647" y1="34237" x2="43647" y2="34237"/>
                        <a14:backgroundMark x1="35127" y1="31864" x2="35127" y2="31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127" t="9582" r="19718" b="52089"/>
          <a:stretch/>
        </p:blipFill>
        <p:spPr>
          <a:xfrm>
            <a:off x="68826" y="6379029"/>
            <a:ext cx="1676400" cy="478971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13D00FB-12AC-41BA-BF03-D05B6A285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416711"/>
              </p:ext>
            </p:extLst>
          </p:nvPr>
        </p:nvGraphicFramePr>
        <p:xfrm>
          <a:off x="2598127" y="1524000"/>
          <a:ext cx="5760720" cy="210312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63733176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621346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2420564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90391455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21240206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88583464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78008468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Expense Type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1503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Master Dues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8,349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8,349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  8,349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  8,349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8,351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8,351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79762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Landscape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5,318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4,812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  4,874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  5,467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4,963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5,661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2842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Wall Fund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  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11,100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5,500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5,500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977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Insurance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  2,343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2,674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2,921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  3,067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2,595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2,883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6146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Maintenance/Repairs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     848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3,947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11,245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1,124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7,037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1,018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7328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Water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  1,294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2,888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1,851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1,458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997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724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1350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Postage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     214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   118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  250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  233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260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246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0464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Website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     102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   102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     102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     115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115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115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9005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      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     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  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296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23309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Total per house</a:t>
                      </a:r>
                    </a:p>
                  </a:txBody>
                  <a:tcPr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 212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252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  312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$         278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$        269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$        223</a:t>
                      </a:r>
                    </a:p>
                  </a:txBody>
                  <a:tcPr marL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079404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A3B234-261D-0103-7C3B-F41BBC72D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3603380"/>
            <a:ext cx="7086600" cy="2971800"/>
          </a:xfrm>
        </p:spPr>
        <p:txBody>
          <a:bodyPr/>
          <a:lstStyle/>
          <a:p>
            <a:pPr marL="182880" indent="-182880">
              <a:spcBef>
                <a:spcPts val="300"/>
              </a:spcBef>
            </a:pPr>
            <a:r>
              <a:rPr lang="en-US" sz="1400" dirty="0"/>
              <a:t>Master Dues – unchanged for 2023</a:t>
            </a:r>
          </a:p>
          <a:p>
            <a:pPr marL="182880" indent="-182880">
              <a:spcBef>
                <a:spcPts val="300"/>
              </a:spcBef>
            </a:pPr>
            <a:r>
              <a:rPr lang="en-US" sz="1400" dirty="0"/>
              <a:t>Landscape</a:t>
            </a:r>
          </a:p>
          <a:p>
            <a:pPr marL="457200" lvl="1" indent="-182880">
              <a:spcBef>
                <a:spcPts val="300"/>
              </a:spcBef>
            </a:pPr>
            <a:r>
              <a:rPr lang="en-US" sz="1200" dirty="0"/>
              <a:t>2022 - contract increased to $5924 in 2022</a:t>
            </a:r>
          </a:p>
          <a:p>
            <a:pPr marL="182880" indent="-182880">
              <a:spcBef>
                <a:spcPts val="300"/>
              </a:spcBef>
            </a:pPr>
            <a:r>
              <a:rPr lang="en-US" sz="1400" dirty="0"/>
              <a:t>Wall Fund</a:t>
            </a:r>
          </a:p>
          <a:p>
            <a:pPr marL="457200" lvl="1" indent="-182880">
              <a:spcBef>
                <a:spcPts val="0"/>
              </a:spcBef>
            </a:pPr>
            <a:r>
              <a:rPr lang="en-US" sz="1200" dirty="0"/>
              <a:t>Did a “catch up” contribution in 2020; now setting aside $5,500 / year as agreed with city of Benbrook</a:t>
            </a:r>
          </a:p>
          <a:p>
            <a:pPr marL="182880" indent="-182880">
              <a:spcBef>
                <a:spcPts val="300"/>
              </a:spcBef>
            </a:pPr>
            <a:r>
              <a:rPr lang="en-US" sz="1400" dirty="0"/>
              <a:t>Maintenance/Repairs</a:t>
            </a:r>
          </a:p>
          <a:p>
            <a:pPr marL="457200" lvl="1" indent="-182880">
              <a:spcBef>
                <a:spcPts val="0"/>
              </a:spcBef>
            </a:pPr>
            <a:r>
              <a:rPr lang="en-US" sz="1200" dirty="0"/>
              <a:t>2018 – attempted upgrade to electrify our entryways ($2,500)</a:t>
            </a:r>
          </a:p>
          <a:p>
            <a:pPr marL="457200" lvl="1" indent="-182880">
              <a:spcBef>
                <a:spcPts val="0"/>
              </a:spcBef>
            </a:pPr>
            <a:r>
              <a:rPr lang="en-US" sz="1200" dirty="0"/>
              <a:t>2019 – major wall refurbishment ($10,616) – money taken from Wall Fund</a:t>
            </a:r>
          </a:p>
          <a:p>
            <a:pPr marL="457200" lvl="1" indent="-182880">
              <a:spcBef>
                <a:spcPts val="0"/>
              </a:spcBef>
            </a:pPr>
            <a:r>
              <a:rPr lang="en-US" sz="1200" dirty="0"/>
              <a:t>2021 – entryway refurbishment ($6,700) – stone edging, remove and replace plants</a:t>
            </a:r>
          </a:p>
          <a:p>
            <a:pPr marL="182880" indent="-182880">
              <a:spcBef>
                <a:spcPts val="300"/>
              </a:spcBef>
            </a:pPr>
            <a:r>
              <a:rPr lang="en-US" sz="1400" dirty="0"/>
              <a:t>Water</a:t>
            </a:r>
          </a:p>
          <a:p>
            <a:pPr marL="457200" lvl="1" indent="-182880">
              <a:spcBef>
                <a:spcPts val="0"/>
              </a:spcBef>
            </a:pPr>
            <a:r>
              <a:rPr lang="en-US" sz="1200" dirty="0"/>
              <a:t>Water Smart web portal allowing close monitoring of water usage – no more “surprise” bills</a:t>
            </a:r>
          </a:p>
          <a:p>
            <a:pPr marL="457200" lvl="1" indent="-182880">
              <a:spcBef>
                <a:spcPts val="0"/>
              </a:spcBef>
            </a:pPr>
            <a:r>
              <a:rPr lang="en-US" sz="1200" dirty="0"/>
              <a:t>Keep sprinklers off as much as possible; minimize use when necessary</a:t>
            </a:r>
          </a:p>
          <a:p>
            <a:pPr marL="457200" lvl="1" indent="-182880">
              <a:spcBef>
                <a:spcPts val="0"/>
              </a:spcBef>
            </a:pPr>
            <a:r>
              <a:rPr lang="en-US" sz="1200" dirty="0"/>
              <a:t>Using soaker hoses with timers on shrub beds</a:t>
            </a:r>
          </a:p>
          <a:p>
            <a:pPr marL="182880" indent="-182880">
              <a:spcBef>
                <a:spcPts val="300"/>
              </a:spcBef>
            </a:pPr>
            <a:r>
              <a:rPr lang="en-US" sz="1400" dirty="0"/>
              <a:t>Now earning 3.64% on our Wall Fund</a:t>
            </a:r>
          </a:p>
        </p:txBody>
      </p:sp>
    </p:spTree>
    <p:extLst>
      <p:ext uri="{BB962C8B-B14F-4D97-AF65-F5344CB8AC3E}">
        <p14:creationId xmlns:p14="http://schemas.microsoft.com/office/powerpoint/2010/main" val="19277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EB803-9359-4A1D-BB86-BA027DA87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97862-A57A-463D-8DD5-801CC53AD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24000"/>
            <a:ext cx="6952488" cy="487680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n-US" sz="2000" dirty="0"/>
              <a:t>Spectrum Installation (not an HOA project)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Spectrum is installing fiber optic infrastructure in the neighborhood; completion date not known</a:t>
            </a:r>
          </a:p>
          <a:p>
            <a:pPr marL="82296" indent="0">
              <a:buNone/>
            </a:pPr>
            <a:r>
              <a:rPr lang="en-US" sz="2000" dirty="0"/>
              <a:t>Entrances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New shrubs generally doing well, but need to replace a few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Weed &amp; Feed applied all long LB3’s frontage area</a:t>
            </a:r>
          </a:p>
          <a:p>
            <a:pPr marL="82296" indent="0">
              <a:buNone/>
            </a:pPr>
            <a:r>
              <a:rPr lang="en-US" sz="2000" dirty="0"/>
              <a:t>Lighting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Using inexpensive solar landscape lights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Continuing to consider complete solar systems for each monument, but orientation/placement somewhat challenging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May roll into the sign refurbishment project</a:t>
            </a:r>
            <a:endParaRPr lang="en-US" sz="2000" dirty="0"/>
          </a:p>
          <a:p>
            <a:pPr marL="82296" indent="0">
              <a:buNone/>
            </a:pPr>
            <a:r>
              <a:rPr lang="en-US" sz="2000" dirty="0"/>
              <a:t>Sign Maintenance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All four “La Bandera” signs have cracks; two have had ‘patch up’ work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Need professional repair/restoration or possible replacement</a:t>
            </a:r>
          </a:p>
          <a:p>
            <a:pPr lvl="1">
              <a:spcBef>
                <a:spcPts val="0"/>
              </a:spcBef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2764DE-0159-4D83-947D-ED18D1BB02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42" b="44068" l="23318" r="78326">
                        <a14:foregroundMark x1="52466" y1="33220" x2="52466" y2="33220"/>
                        <a14:foregroundMark x1="58296" y1="31186" x2="58296" y2="31186"/>
                        <a14:foregroundMark x1="56951" y1="31864" x2="56951" y2="31864"/>
                        <a14:foregroundMark x1="70404" y1="29492" x2="70404" y2="29492"/>
                        <a14:foregroundMark x1="76532" y1="29831" x2="76532" y2="29831"/>
                        <a14:foregroundMark x1="78326" y1="28814" x2="78326" y2="28814"/>
                        <a14:foregroundMark x1="68460" y1="34576" x2="68460" y2="34576"/>
                        <a14:foregroundMark x1="70105" y1="33898" x2="70105" y2="33898"/>
                        <a14:foregroundMark x1="23318" y1="39322" x2="23318" y2="39322"/>
                        <a14:foregroundMark x1="35725" y1="29492" x2="35725" y2="29492"/>
                        <a14:foregroundMark x1="45590" y1="30169" x2="45590" y2="30169"/>
                        <a14:foregroundMark x1="64425" y1="30169" x2="64425" y2="30169"/>
                        <a14:foregroundMark x1="62033" y1="22373" x2="62033" y2="22373"/>
                        <a14:foregroundMark x1="65172" y1="23390" x2="65172" y2="23390"/>
                        <a14:foregroundMark x1="71450" y1="22373" x2="71450" y2="22373"/>
                        <a14:foregroundMark x1="67713" y1="23390" x2="67713" y2="23390"/>
                        <a14:foregroundMark x1="43647" y1="34237" x2="43647" y2="34237"/>
                        <a14:backgroundMark x1="35127" y1="31864" x2="35127" y2="31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127" t="9582" r="19718" b="52089"/>
          <a:stretch/>
        </p:blipFill>
        <p:spPr>
          <a:xfrm>
            <a:off x="68826" y="6379029"/>
            <a:ext cx="1676400" cy="4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25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51599D-2A7A-4E96-AAD1-92056CB222E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5400"/>
            <a:ext cx="9144000" cy="2712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1F605F-D0AA-4027-9373-FB8588C7FA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2400"/>
            <a:ext cx="9144000" cy="267225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9E92350-9784-4F75-BAE7-1A26D100B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Bandera Entries</a:t>
            </a:r>
          </a:p>
        </p:txBody>
      </p:sp>
    </p:spTree>
    <p:extLst>
      <p:ext uri="{BB962C8B-B14F-4D97-AF65-F5344CB8AC3E}">
        <p14:creationId xmlns:p14="http://schemas.microsoft.com/office/powerpoint/2010/main" val="38010855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12541</TotalTime>
  <Words>829</Words>
  <Application>Microsoft Office PowerPoint</Application>
  <PresentationFormat>On-screen Show (4:3)</PresentationFormat>
  <Paragraphs>183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Adobe Caslon Pro Bold</vt:lpstr>
      <vt:lpstr>Arial</vt:lpstr>
      <vt:lpstr>Calibri</vt:lpstr>
      <vt:lpstr>Courier New</vt:lpstr>
      <vt:lpstr>Georgia</vt:lpstr>
      <vt:lpstr>Gill Sans MT</vt:lpstr>
      <vt:lpstr>Verdana</vt:lpstr>
      <vt:lpstr>Wingdings</vt:lpstr>
      <vt:lpstr>Wingdings 2</vt:lpstr>
      <vt:lpstr>Solstice</vt:lpstr>
      <vt:lpstr>PowerPoint Presentation</vt:lpstr>
      <vt:lpstr>PowerPoint Presentation</vt:lpstr>
      <vt:lpstr>PowerPoint Presentation</vt:lpstr>
      <vt:lpstr>2022/23 Board</vt:lpstr>
      <vt:lpstr>HOA Organization</vt:lpstr>
      <vt:lpstr>HOA Mission</vt:lpstr>
      <vt:lpstr>Financial Overview</vt:lpstr>
      <vt:lpstr>Projects</vt:lpstr>
      <vt:lpstr>La Bandera Entries</vt:lpstr>
      <vt:lpstr>Plata Entries</vt:lpstr>
      <vt:lpstr>Quote from FastSigns</vt:lpstr>
      <vt:lpstr>Current Plan</vt:lpstr>
      <vt:lpstr>Community Engagement</vt:lpstr>
      <vt:lpstr>Discussion Items</vt:lpstr>
      <vt:lpstr>Election of New Board Members</vt:lpstr>
    </vt:vector>
  </TitlesOfParts>
  <Company>Lockheed Martin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Actions</dc:title>
  <dc:creator>grierjd</dc:creator>
  <cp:lastModifiedBy>David Jeffreys</cp:lastModifiedBy>
  <cp:revision>256</cp:revision>
  <cp:lastPrinted>2019-04-25T20:26:19Z</cp:lastPrinted>
  <dcterms:created xsi:type="dcterms:W3CDTF">2010-03-15T19:24:14Z</dcterms:created>
  <dcterms:modified xsi:type="dcterms:W3CDTF">2023-05-01T13:41:03Z</dcterms:modified>
</cp:coreProperties>
</file>