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66" r:id="rId2"/>
    <p:sldId id="274" r:id="rId3"/>
    <p:sldId id="263" r:id="rId4"/>
    <p:sldId id="267" r:id="rId5"/>
    <p:sldId id="268" r:id="rId6"/>
    <p:sldId id="272" r:id="rId7"/>
    <p:sldId id="279" r:id="rId8"/>
    <p:sldId id="276" r:id="rId9"/>
    <p:sldId id="286" r:id="rId10"/>
    <p:sldId id="287" r:id="rId11"/>
    <p:sldId id="275" r:id="rId12"/>
    <p:sldId id="283" r:id="rId13"/>
    <p:sldId id="271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FFEB"/>
    <a:srgbClr val="E7F6FF"/>
    <a:srgbClr val="FFE7FF"/>
    <a:srgbClr val="CCFFCC"/>
    <a:srgbClr val="613765"/>
    <a:srgbClr val="DBCAAF"/>
    <a:srgbClr val="EFE3AF"/>
    <a:srgbClr val="F1C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590" autoAdjust="0"/>
  </p:normalViewPr>
  <p:slideViewPr>
    <p:cSldViewPr>
      <p:cViewPr varScale="1">
        <p:scale>
          <a:sx n="119" d="100"/>
          <a:sy n="119" d="100"/>
        </p:scale>
        <p:origin x="1085" y="10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4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7FCC7-B61E-4BAD-A590-7ABF04F53D0F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B4411-3A17-4AFB-9948-85FA9CF59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9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2559814"/>
            <a:ext cx="9140890" cy="429818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00400" y="0"/>
            <a:ext cx="5943600" cy="2541804"/>
          </a:xfrm>
          <a:prstGeom prst="rect">
            <a:avLst/>
          </a:prstGeom>
          <a:solidFill>
            <a:srgbClr val="EFE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800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Annual Meeting </a:t>
            </a:r>
          </a:p>
          <a:p>
            <a:pPr algn="ctr"/>
            <a:r>
              <a:rPr kumimoji="0" lang="en-US" sz="3600" kern="12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May 15, 2022</a:t>
            </a:r>
            <a:endParaRPr kumimoji="0" lang="en-US" sz="3600" b="1" kern="1200" cap="all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0790A-B3C4-49A3-892D-169BB23EC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8" y="0"/>
            <a:ext cx="3365059" cy="2523794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0" y="2541804"/>
            <a:ext cx="9144000" cy="18011"/>
          </a:xfrm>
          <a:prstGeom prst="line">
            <a:avLst/>
          </a:prstGeom>
          <a:ln w="76200">
            <a:solidFill>
              <a:srgbClr val="6137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Content">
    <p:bg>
      <p:bgPr>
        <a:solidFill>
          <a:srgbClr val="EFE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952488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>
                <a:latin typeface="Georgia" panose="02040502050405020303" pitchFamily="18" charset="0"/>
              </a:defRPr>
            </a:lvl1pPr>
          </a:lstStyle>
          <a:p>
            <a:r>
              <a:rPr kumimoji="0" lang="en-US" dirty="0"/>
              <a:t>Click to edit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952488" cy="4419600"/>
          </a:xfrm>
          <a:prstGeom prst="rect">
            <a:avLst/>
          </a:prstGeom>
        </p:spPr>
        <p:txBody>
          <a:bodyPr/>
          <a:lstStyle>
            <a:lvl1pPr marL="365760" indent="-283464">
              <a:buClrTx/>
              <a:buFont typeface="Arial" panose="020B0604020202020204" pitchFamily="34" charset="0"/>
              <a:buChar char="•"/>
              <a:defRPr sz="2800">
                <a:latin typeface="+mj-lt"/>
              </a:defRPr>
            </a:lvl1pPr>
            <a:lvl2pPr marL="640080" indent="-237744">
              <a:buClrTx/>
              <a:buFont typeface="Arial" panose="020B0604020202020204" pitchFamily="34" charset="0"/>
              <a:buChar char="•"/>
              <a:defRPr sz="2400">
                <a:latin typeface="+mj-lt"/>
              </a:defRPr>
            </a:lvl2pPr>
            <a:lvl3pPr marL="886968" indent="-228600">
              <a:buClrTx/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097280" indent="-173736">
              <a:buClrTx/>
              <a:buFont typeface="Arial" panose="020B0604020202020204" pitchFamily="34" charset="0"/>
              <a:buChar char="•"/>
              <a:defRPr sz="1800">
                <a:latin typeface="+mj-lt"/>
              </a:defRPr>
            </a:lvl4pPr>
            <a:lvl5pPr marL="1298448" indent="-182880">
              <a:buClrTx/>
              <a:buFont typeface="Arial" panose="020B0604020202020204" pitchFamily="34" charset="0"/>
              <a:buChar char="•"/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981200" y="1447800"/>
            <a:ext cx="6952488" cy="0"/>
          </a:xfrm>
          <a:prstGeom prst="line">
            <a:avLst/>
          </a:prstGeom>
          <a:ln w="76200">
            <a:solidFill>
              <a:srgbClr val="613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8FF24BE-1600-413C-938D-07D7395C6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 userDrawn="1"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1E5CC-08ED-4888-90BF-B94428D04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FE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0F8B1E-DD2E-4B6E-A035-8672F7543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06383" y="-54"/>
            <a:ext cx="723450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1830183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358B-B9F1-4A41-9773-67A0192DDB31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952488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dobe Caslon Pro Bold" panose="0205070206050A020403" pitchFamily="18" charset="0"/>
              </a:defRPr>
            </a:lvl1pPr>
          </a:lstStyle>
          <a:p>
            <a:r>
              <a:rPr kumimoji="0" lang="en-US" dirty="0"/>
              <a:t>Click to edit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981200" y="1828800"/>
            <a:ext cx="3087686" cy="4419600"/>
          </a:xfrm>
          <a:prstGeom prst="rect">
            <a:avLst/>
          </a:prstGeom>
        </p:spPr>
        <p:txBody>
          <a:bodyPr/>
          <a:lstStyle>
            <a:lvl1pPr marL="365760" indent="-28346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640080" indent="-23774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886968" indent="-22860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097280" indent="-173736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1298448" indent="-18288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981200" y="1447800"/>
            <a:ext cx="6952488" cy="0"/>
          </a:xfrm>
          <a:prstGeom prst="line">
            <a:avLst/>
          </a:prstGeom>
          <a:ln w="76200">
            <a:solidFill>
              <a:srgbClr val="613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294314" y="1828800"/>
            <a:ext cx="3087686" cy="4419600"/>
          </a:xfrm>
          <a:prstGeom prst="rect">
            <a:avLst/>
          </a:prstGeom>
        </p:spPr>
        <p:txBody>
          <a:bodyPr/>
          <a:lstStyle>
            <a:lvl1pPr marL="365760" indent="-28346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640080" indent="-237744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886968" indent="-22860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097280" indent="-173736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1298448" indent="-182880">
              <a:buClrTx/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7E0437-5030-49E0-BFCE-3AB450B71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7" y="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B7358B-B9F1-4A41-9773-67A0192DDB31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77F74A-042B-4002-81B7-88F9E0C54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9" r:id="rId2"/>
    <p:sldLayoutId id="2147483703" r:id="rId3"/>
    <p:sldLayoutId id="2147483698" r:id="rId4"/>
    <p:sldLayoutId id="2147483700" r:id="rId5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581400"/>
            <a:ext cx="5410200" cy="23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E92350-9784-4F75-BAE7-1A26D100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Plata Entries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C6814-FA7B-4ABF-84FC-82EF6044D3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4597"/>
            <a:ext cx="9144000" cy="2825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7AC9F9-B1D6-4836-8F10-BD5903B26C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3622"/>
            <a:ext cx="9144000" cy="28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5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9896-9E2D-4002-8560-DC127878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28E4-9DE3-41F6-9F5F-4FBB47F6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LB3 Beautification Projects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HOA Spring Potluck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HOA Neighborhood Fall Garage Sale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HOA Fall Potluck</a:t>
            </a:r>
          </a:p>
          <a:p>
            <a:pPr>
              <a:spcAft>
                <a:spcPts val="600"/>
              </a:spcAft>
            </a:pPr>
            <a:r>
              <a:rPr lang="en-US" sz="2400"/>
              <a:t>Yard of the Month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730FD-FFEC-48A7-8075-4EAED9CE0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6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FE4A-88E6-470C-BBE9-BF729EDB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008F-F521-444E-9001-051338B8F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Shingles / Roofing</a:t>
            </a:r>
          </a:p>
          <a:p>
            <a:pPr>
              <a:spcBef>
                <a:spcPts val="1200"/>
              </a:spcBef>
            </a:pPr>
            <a:r>
              <a:rPr lang="en-US" dirty="0"/>
              <a:t>Time &amp; Location of future annual meetings</a:t>
            </a:r>
          </a:p>
          <a:p>
            <a:pPr>
              <a:spcBef>
                <a:spcPts val="1200"/>
              </a:spcBef>
            </a:pPr>
            <a:r>
              <a:rPr lang="en-US" dirty="0"/>
              <a:t>Yard of the Month</a:t>
            </a:r>
          </a:p>
          <a:p>
            <a:pPr>
              <a:spcBef>
                <a:spcPts val="1200"/>
              </a:spcBef>
            </a:pPr>
            <a:r>
              <a:rPr lang="en-US" dirty="0"/>
              <a:t>Unattractive properties</a:t>
            </a:r>
          </a:p>
          <a:p>
            <a:pPr>
              <a:spcBef>
                <a:spcPts val="1200"/>
              </a:spcBef>
            </a:pPr>
            <a:r>
              <a:rPr lang="en-US" dirty="0"/>
              <a:t>Other…</a:t>
            </a:r>
          </a:p>
        </p:txBody>
      </p:sp>
    </p:spTree>
    <p:extLst>
      <p:ext uri="{BB962C8B-B14F-4D97-AF65-F5344CB8AC3E}">
        <p14:creationId xmlns:p14="http://schemas.microsoft.com/office/powerpoint/2010/main" val="2887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Election of New Board Members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952488" cy="4572000"/>
          </a:xfrm>
        </p:spPr>
        <p:txBody>
          <a:bodyPr>
            <a:normAutofit/>
          </a:bodyPr>
          <a:lstStyle/>
          <a:p>
            <a:pPr marL="82296" indent="0">
              <a:spcAft>
                <a:spcPts val="600"/>
              </a:spcAft>
              <a:buNone/>
              <a:tabLst>
                <a:tab pos="341313" algn="l"/>
                <a:tab pos="2743200" algn="l"/>
              </a:tabLst>
            </a:pPr>
            <a:r>
              <a:rPr lang="en-US" sz="2000" dirty="0"/>
              <a:t>	</a:t>
            </a:r>
            <a:r>
              <a:rPr lang="en-US" sz="2000" b="1" dirty="0"/>
              <a:t>Incumbents Willing to Continue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Eron Ellis</a:t>
            </a:r>
          </a:p>
          <a:p>
            <a:pPr lvl="0"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Shannon Hart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David Hudgins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David Jeffreys</a:t>
            </a:r>
          </a:p>
          <a:p>
            <a:pPr lvl="0"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Renae Patoskie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6035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Did you sign the voting/attendance list?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If not, please do so now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One signature is required for each address present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This list is used to verify our ballot totals for elections</a:t>
            </a:r>
          </a:p>
          <a:p>
            <a:pPr marL="822960" lvl="2" indent="-283464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Each address is allowed one vote/one ballot</a:t>
            </a:r>
          </a:p>
        </p:txBody>
      </p:sp>
    </p:spTree>
    <p:extLst>
      <p:ext uri="{BB962C8B-B14F-4D97-AF65-F5344CB8AC3E}">
        <p14:creationId xmlns:p14="http://schemas.microsoft.com/office/powerpoint/2010/main" val="337085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Introduce Current Board Members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HOA Organization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HOA Mission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Financial Overview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Projects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Upcoming Events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Discussion Items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Election of new Board Members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457200"/>
            <a:ext cx="7104888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dobe Caslon Pro Bold" panose="0205070206050A020403" pitchFamily="18" charset="0"/>
                <a:ea typeface="+mj-ea"/>
                <a:cs typeface="+mj-cs"/>
              </a:defRPr>
            </a:lvl1pPr>
            <a:extLst/>
          </a:lstStyle>
          <a:p>
            <a:r>
              <a:rPr lang="en-US" sz="4000"/>
              <a:t>Meeting Agenda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2021/22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spcAft>
                <a:spcPts val="600"/>
              </a:spcAft>
              <a:buNone/>
              <a:tabLst>
                <a:tab pos="341313" algn="l"/>
                <a:tab pos="2743200" algn="l"/>
              </a:tabLst>
            </a:pPr>
            <a:r>
              <a:rPr lang="en-US" sz="2000" dirty="0"/>
              <a:t>	</a:t>
            </a:r>
            <a:r>
              <a:rPr lang="en-US" sz="2000" b="1" dirty="0"/>
              <a:t>Board Member	Office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Jacob Cannon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Eron Ellis	(President)</a:t>
            </a:r>
          </a:p>
          <a:p>
            <a:pPr lvl="0"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Shannon Hart	(Secretary)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David Hudgins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David Jeffreys	(Treasurer)</a:t>
            </a:r>
          </a:p>
          <a:p>
            <a:pPr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Renae Patoskie	</a:t>
            </a:r>
          </a:p>
          <a:p>
            <a:pPr lvl="0">
              <a:spcAft>
                <a:spcPts val="600"/>
              </a:spcAft>
              <a:tabLst>
                <a:tab pos="2743200" algn="l"/>
              </a:tabLst>
            </a:pPr>
            <a:r>
              <a:rPr lang="en-US" sz="2000" dirty="0"/>
              <a:t>Mike Seraphin	(Vice President)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CB9EFED-4370-4B79-A1E3-142E83889401}"/>
              </a:ext>
            </a:extLst>
          </p:cNvPr>
          <p:cNvSpPr/>
          <p:nvPr/>
        </p:nvSpPr>
        <p:spPr>
          <a:xfrm>
            <a:off x="6627455" y="2277717"/>
            <a:ext cx="1011318" cy="3573323"/>
          </a:xfrm>
          <a:custGeom>
            <a:avLst/>
            <a:gdLst>
              <a:gd name="connsiteX0" fmla="*/ 0 w 1011318"/>
              <a:gd name="connsiteY0" fmla="*/ 0 h 3573323"/>
              <a:gd name="connsiteX1" fmla="*/ 0 w 1011318"/>
              <a:gd name="connsiteY1" fmla="*/ 3573323 h 3573323"/>
              <a:gd name="connsiteX2" fmla="*/ 1011318 w 1011318"/>
              <a:gd name="connsiteY2" fmla="*/ 3573323 h 357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318" h="3573323">
                <a:moveTo>
                  <a:pt x="0" y="0"/>
                </a:moveTo>
                <a:lnTo>
                  <a:pt x="0" y="3573323"/>
                </a:lnTo>
                <a:lnTo>
                  <a:pt x="1011318" y="357332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ED3B5B-2653-4BC1-9851-55417C70AFA5}"/>
              </a:ext>
            </a:extLst>
          </p:cNvPr>
          <p:cNvCxnSpPr>
            <a:cxnSpLocks/>
          </p:cNvCxnSpPr>
          <p:nvPr/>
        </p:nvCxnSpPr>
        <p:spPr>
          <a:xfrm flipH="1">
            <a:off x="6627455" y="528010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DE5D0B-581D-433C-BB30-73E684F1178D}"/>
              </a:ext>
            </a:extLst>
          </p:cNvPr>
          <p:cNvCxnSpPr>
            <a:cxnSpLocks/>
          </p:cNvCxnSpPr>
          <p:nvPr/>
        </p:nvCxnSpPr>
        <p:spPr>
          <a:xfrm flipH="1">
            <a:off x="6627455" y="470916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920BB9-4291-40CA-959E-CF10574967AD}"/>
              </a:ext>
            </a:extLst>
          </p:cNvPr>
          <p:cNvCxnSpPr>
            <a:cxnSpLocks/>
          </p:cNvCxnSpPr>
          <p:nvPr/>
        </p:nvCxnSpPr>
        <p:spPr>
          <a:xfrm flipH="1">
            <a:off x="6627455" y="413822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7F9760-6A2A-4F7A-8730-6477895A48BF}"/>
              </a:ext>
            </a:extLst>
          </p:cNvPr>
          <p:cNvCxnSpPr>
            <a:cxnSpLocks/>
          </p:cNvCxnSpPr>
          <p:nvPr/>
        </p:nvCxnSpPr>
        <p:spPr>
          <a:xfrm flipH="1">
            <a:off x="6627455" y="356728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F75AA5-7C37-4002-B440-864B8DBFF1AF}"/>
              </a:ext>
            </a:extLst>
          </p:cNvPr>
          <p:cNvCxnSpPr>
            <a:cxnSpLocks/>
          </p:cNvCxnSpPr>
          <p:nvPr/>
        </p:nvCxnSpPr>
        <p:spPr>
          <a:xfrm flipH="1">
            <a:off x="6627455" y="2996341"/>
            <a:ext cx="4849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HOA Organization</a:t>
            </a:r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6952973" y="333868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La Bandera Phase 1 &amp; 2</a:t>
            </a:r>
            <a:endParaRPr lang="en-US" sz="14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6952973" y="276774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 Bandera Phase 3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2209800" y="2293263"/>
            <a:ext cx="3276600" cy="20908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Part of the HOA dues collected is paid to the Master Association</a:t>
            </a:r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Control of La Bandera Phase 3 HOA was passed to residents in 2007</a:t>
            </a:r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La Bandera Phase 3 has 111 Homes – La Bandera, Teja, Arroyo, Plata, Pico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5486400" y="1676400"/>
            <a:ext cx="2286000" cy="73152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Team Ranch</a:t>
            </a:r>
          </a:p>
          <a:p>
            <a:pPr algn="ctr"/>
            <a:r>
              <a:rPr lang="en-US" dirty="0"/>
              <a:t>Master Association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1F1AA4-4899-45EC-ABD3-FA8A352FFDCE}"/>
              </a:ext>
            </a:extLst>
          </p:cNvPr>
          <p:cNvSpPr/>
          <p:nvPr/>
        </p:nvSpPr>
        <p:spPr>
          <a:xfrm>
            <a:off x="6952973" y="448056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Reata Place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1D125F-679A-4C22-AD04-782FD0140190}"/>
              </a:ext>
            </a:extLst>
          </p:cNvPr>
          <p:cNvSpPr/>
          <p:nvPr/>
        </p:nvSpPr>
        <p:spPr>
          <a:xfrm>
            <a:off x="6952973" y="390962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 Cantera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F59877-AB6D-4D96-8454-BF1B599057AE}"/>
              </a:ext>
            </a:extLst>
          </p:cNvPr>
          <p:cNvSpPr/>
          <p:nvPr/>
        </p:nvSpPr>
        <p:spPr>
          <a:xfrm>
            <a:off x="6952973" y="5051501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Reata West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A68A88-6912-4131-A7BB-61C2495A415F}"/>
              </a:ext>
            </a:extLst>
          </p:cNvPr>
          <p:cNvSpPr/>
          <p:nvPr/>
        </p:nvSpPr>
        <p:spPr>
          <a:xfrm>
            <a:off x="6952973" y="5622440"/>
            <a:ext cx="2011680" cy="457200"/>
          </a:xfrm>
          <a:prstGeom prst="roundRect">
            <a:avLst/>
          </a:prstGeom>
          <a:solidFill>
            <a:srgbClr val="613765"/>
          </a:solidFill>
          <a:ln>
            <a:solidFill>
              <a:srgbClr val="613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5834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HOA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952488" cy="3962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Maintain our community for the common good and general welfare of the subdivision and its members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Enhance the property values for all residents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Ensure compliance with neighborhood Covenants and Restrictions; approve/disapprove significant property changes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Operate the HOA efficiently and economically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Oversee necessary maintenance and/or improvements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Communicate HOA events to neighborhood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Support the integrity of Team Ranch Master Association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1078468"/>
            <a:ext cx="339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+mj-lt"/>
                <a:cs typeface="Arial" panose="020B0604020202020204" pitchFamily="34" charset="0"/>
              </a:rPr>
              <a:t>2016 - 2021 Budgetary Analysis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13D00FB-12AC-41BA-BF03-D05B6A285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09528"/>
              </p:ext>
            </p:extLst>
          </p:nvPr>
        </p:nvGraphicFramePr>
        <p:xfrm>
          <a:off x="2590800" y="1640370"/>
          <a:ext cx="5760720" cy="195072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6373317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621346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420564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391455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124020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8583464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008468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Expense Type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503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Master Dues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8,349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8,349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8,349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8,349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8,349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8,351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9762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Landscape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10,059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5,318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4,812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4,874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5,467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4,963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842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Wall Fund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5,000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5,000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5,000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5,000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11,100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5,500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97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Insurance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2,643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2,343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2,674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2,921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$      3,067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2,595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14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Maintenance/Repairs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3,353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848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3,947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11,245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1,124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7,037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7328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Water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1,978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1,294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2,888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1,851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1,458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  997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350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Postage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183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214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118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250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233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  </a:t>
                      </a:r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260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0464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508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132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141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202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115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  136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330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Total per house</a:t>
                      </a:r>
                    </a:p>
                  </a:txBody>
                  <a:tcPr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289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 212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$        252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  312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       216</a:t>
                      </a:r>
                      <a:r>
                        <a:rPr kumimoji="0" lang="en-US" sz="1000" b="0" i="0" u="none" strike="noStrike" kern="1200" baseline="300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  278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 216</a:t>
                      </a:r>
                      <a:r>
                        <a:rPr kumimoji="0" lang="en-US" sz="1000" b="0" i="0" u="none" strike="noStrike" kern="1200" baseline="300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  269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n-US" sz="1000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       208</a:t>
                      </a:r>
                      <a:r>
                        <a:rPr kumimoji="0" lang="en-US" sz="1000" b="0" i="0" u="none" strike="noStrike" kern="1200" baseline="300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079404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E8B163-04FE-49E9-9882-687C95E4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505200"/>
            <a:ext cx="7086600" cy="2438400"/>
          </a:xfrm>
        </p:spPr>
        <p:txBody>
          <a:bodyPr/>
          <a:lstStyle/>
          <a:p>
            <a:pPr marL="182880" indent="-182880">
              <a:spcBef>
                <a:spcPts val="300"/>
              </a:spcBef>
            </a:pPr>
            <a:r>
              <a:rPr lang="en-US" sz="1400" dirty="0"/>
              <a:t>Master Dues – essentially unchanged for 2022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Landscape</a:t>
            </a:r>
          </a:p>
          <a:p>
            <a:pPr marL="457200" lvl="1" indent="-182880">
              <a:spcBef>
                <a:spcPts val="300"/>
              </a:spcBef>
            </a:pPr>
            <a:r>
              <a:rPr lang="en-US" sz="1200" dirty="0"/>
              <a:t>2022 - contract increased to $5924 in 2022</a:t>
            </a:r>
          </a:p>
          <a:p>
            <a:pPr marL="457200" lvl="1" indent="-182880">
              <a:spcBef>
                <a:spcPts val="300"/>
              </a:spcBef>
            </a:pPr>
            <a:r>
              <a:rPr lang="en-US" sz="1200" dirty="0"/>
              <a:t>2016 - removed trees at entryways, replaced with crepe myrtles ($2,827)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Wall Fund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Did a “catch up” contribution in 2020; now setting aside $5,500 / year as agreed with city of Benbrook (adjustment 2)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Maintenance/Repairs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2016 – changed sprinkler zones ($1,695)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2018 – attempted upgrade to electrify our entryways ($2,500)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2019 – major wall refurbishment ($10,616) – money taken from Wall Fund (adjustment 1)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2021 – entryway refurbishment ($6,700) (adjustment 3)</a:t>
            </a:r>
          </a:p>
          <a:p>
            <a:pPr marL="182880" indent="-182880">
              <a:spcBef>
                <a:spcPts val="300"/>
              </a:spcBef>
            </a:pPr>
            <a:r>
              <a:rPr lang="en-US" sz="1400" dirty="0"/>
              <a:t>Water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Water Smart web portal allowing close monitoring of water usage – no more “surprise” bills</a:t>
            </a:r>
          </a:p>
          <a:p>
            <a:pPr marL="457200" lvl="1" indent="-182880">
              <a:spcBef>
                <a:spcPts val="0"/>
              </a:spcBef>
            </a:pPr>
            <a:r>
              <a:rPr lang="en-US" sz="1200" dirty="0"/>
              <a:t>Keep sprinklers off as much as possible; minimize use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354494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B803-9359-4A1D-BB86-BA027DA8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7862-A57A-463D-8DD5-801CC53A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0"/>
            <a:ext cx="6952488" cy="48768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000" dirty="0"/>
              <a:t>Trees on Cook Ranch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Professional trimming done on the trees (February 2022)</a:t>
            </a:r>
          </a:p>
          <a:p>
            <a:pPr marL="82296" indent="0">
              <a:buNone/>
            </a:pPr>
            <a:r>
              <a:rPr lang="en-US" sz="2000" dirty="0"/>
              <a:t>Entrances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New shrubs planted last year doing well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Battery-operated timers &amp; soaker hoses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Weed &amp; Feed applied all long LB3’s frontage area</a:t>
            </a:r>
          </a:p>
          <a:p>
            <a:pPr marL="82296" indent="0">
              <a:buNone/>
            </a:pPr>
            <a:r>
              <a:rPr lang="en-US" sz="2000" dirty="0"/>
              <a:t>Lighting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Inexpensive landscape lights now in use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Continuing to consider complete solar systems for each monument, but orientation/placement somewhat challenging</a:t>
            </a:r>
            <a:endParaRPr lang="en-US" sz="2000" dirty="0"/>
          </a:p>
          <a:p>
            <a:pPr marL="82296" indent="0">
              <a:buNone/>
            </a:pPr>
            <a:r>
              <a:rPr lang="en-US" sz="2000" dirty="0"/>
              <a:t>Sign Maintenance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All four “La Bandera” signs have cracks; two have had ‘patch up’ work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Need professional repair/restoration or possible replacement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764DE-0159-4D83-947D-ED18D1BB0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42" b="44068" l="23318" r="78326">
                        <a14:foregroundMark x1="52466" y1="33220" x2="52466" y2="33220"/>
                        <a14:foregroundMark x1="58296" y1="31186" x2="58296" y2="31186"/>
                        <a14:foregroundMark x1="56951" y1="31864" x2="56951" y2="31864"/>
                        <a14:foregroundMark x1="70404" y1="29492" x2="70404" y2="29492"/>
                        <a14:foregroundMark x1="76532" y1="29831" x2="76532" y2="29831"/>
                        <a14:foregroundMark x1="78326" y1="28814" x2="78326" y2="28814"/>
                        <a14:foregroundMark x1="68460" y1="34576" x2="68460" y2="34576"/>
                        <a14:foregroundMark x1="70105" y1="33898" x2="70105" y2="33898"/>
                        <a14:foregroundMark x1="23318" y1="39322" x2="23318" y2="39322"/>
                        <a14:foregroundMark x1="35725" y1="29492" x2="35725" y2="29492"/>
                        <a14:foregroundMark x1="45590" y1="30169" x2="45590" y2="30169"/>
                        <a14:foregroundMark x1="64425" y1="30169" x2="64425" y2="30169"/>
                        <a14:foregroundMark x1="62033" y1="22373" x2="62033" y2="22373"/>
                        <a14:foregroundMark x1="65172" y1="23390" x2="65172" y2="23390"/>
                        <a14:foregroundMark x1="71450" y1="22373" x2="71450" y2="22373"/>
                        <a14:foregroundMark x1="67713" y1="23390" x2="67713" y2="23390"/>
                        <a14:foregroundMark x1="43647" y1="34237" x2="43647" y2="34237"/>
                        <a14:backgroundMark x1="35127" y1="31864" x2="35127" y2="3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27" t="9582" r="19718" b="52089"/>
          <a:stretch/>
        </p:blipFill>
        <p:spPr>
          <a:xfrm>
            <a:off x="68826" y="6379029"/>
            <a:ext cx="16764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2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1599D-2A7A-4E96-AAD1-92056CB222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5400"/>
            <a:ext cx="9144000" cy="2712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F605F-D0AA-4027-9373-FB8588C7FA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2400"/>
            <a:ext cx="9144000" cy="267225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9E92350-9784-4F75-BAE7-1A26D100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Bandera Entries</a:t>
            </a:r>
          </a:p>
        </p:txBody>
      </p:sp>
    </p:spTree>
    <p:extLst>
      <p:ext uri="{BB962C8B-B14F-4D97-AF65-F5344CB8AC3E}">
        <p14:creationId xmlns:p14="http://schemas.microsoft.com/office/powerpoint/2010/main" val="3801085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11470</TotalTime>
  <Words>732</Words>
  <Application>Microsoft Office PowerPoint</Application>
  <PresentationFormat>On-screen Show (4:3)</PresentationFormat>
  <Paragraphs>166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Caslon Pro Bold</vt:lpstr>
      <vt:lpstr>Arial</vt:lpstr>
      <vt:lpstr>Calibri</vt:lpstr>
      <vt:lpstr>Georgia</vt:lpstr>
      <vt:lpstr>Gill Sans MT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2021/22 Board</vt:lpstr>
      <vt:lpstr>HOA Organization</vt:lpstr>
      <vt:lpstr>HOA Mission</vt:lpstr>
      <vt:lpstr>Financial Overview</vt:lpstr>
      <vt:lpstr>Projects</vt:lpstr>
      <vt:lpstr>La Bandera Entries</vt:lpstr>
      <vt:lpstr>Plata Entries</vt:lpstr>
      <vt:lpstr>Upcoming Events</vt:lpstr>
      <vt:lpstr>Discussion Items</vt:lpstr>
      <vt:lpstr>Election of New Board Members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Actions</dc:title>
  <dc:creator>grierjd</dc:creator>
  <cp:lastModifiedBy>David Jeffreys</cp:lastModifiedBy>
  <cp:revision>244</cp:revision>
  <cp:lastPrinted>2019-04-25T20:26:19Z</cp:lastPrinted>
  <dcterms:created xsi:type="dcterms:W3CDTF">2010-03-15T19:24:14Z</dcterms:created>
  <dcterms:modified xsi:type="dcterms:W3CDTF">2022-05-15T15:00:48Z</dcterms:modified>
</cp:coreProperties>
</file>