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5"/>
  </p:handoutMasterIdLst>
  <p:sldIdLst>
    <p:sldId id="266" r:id="rId2"/>
    <p:sldId id="274" r:id="rId3"/>
    <p:sldId id="263" r:id="rId4"/>
    <p:sldId id="267" r:id="rId5"/>
    <p:sldId id="268" r:id="rId6"/>
    <p:sldId id="272" r:id="rId7"/>
    <p:sldId id="279" r:id="rId8"/>
    <p:sldId id="276" r:id="rId9"/>
    <p:sldId id="286" r:id="rId10"/>
    <p:sldId id="287" r:id="rId11"/>
    <p:sldId id="275" r:id="rId12"/>
    <p:sldId id="283" r:id="rId13"/>
    <p:sldId id="271" r:id="rId1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FFEB"/>
    <a:srgbClr val="E7F6FF"/>
    <a:srgbClr val="FFE7FF"/>
    <a:srgbClr val="CCFFCC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19" d="100"/>
          <a:sy n="119" d="100"/>
        </p:scale>
        <p:origin x="1085" y="10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May 15, 2022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 sz="2400"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5/15/2022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Plata Entries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C6814-FA7B-4ABF-84FC-82EF6044D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4597"/>
            <a:ext cx="9144000" cy="2825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7AC9F9-B1D6-4836-8F10-BD5903B26C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3622"/>
            <a:ext cx="9144000" cy="280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5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LB3 Beautification Projects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HOA Spring Potluck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/>
              <a:t>HOA Neighborhood Fall Garage Sale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HOA Fall Potluck</a:t>
            </a:r>
          </a:p>
          <a:p>
            <a:pPr>
              <a:spcAft>
                <a:spcPts val="600"/>
              </a:spcAft>
            </a:pPr>
            <a:r>
              <a:rPr lang="en-US" sz="2400"/>
              <a:t>Yard of the Month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FE4A-88E6-470C-BBE9-BF729EDB9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D008F-F521-444E-9001-051338B8F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Shingles / Roofing</a:t>
            </a:r>
          </a:p>
          <a:p>
            <a:pPr>
              <a:spcBef>
                <a:spcPts val="1200"/>
              </a:spcBef>
            </a:pPr>
            <a:r>
              <a:rPr lang="en-US" dirty="0"/>
              <a:t>Time &amp; Location of future annual meetings</a:t>
            </a:r>
          </a:p>
          <a:p>
            <a:pPr>
              <a:spcBef>
                <a:spcPts val="1200"/>
              </a:spcBef>
            </a:pPr>
            <a:r>
              <a:rPr lang="en-US" dirty="0"/>
              <a:t>Yard of the Month</a:t>
            </a:r>
          </a:p>
          <a:p>
            <a:pPr>
              <a:spcBef>
                <a:spcPts val="1200"/>
              </a:spcBef>
            </a:pPr>
            <a:r>
              <a:rPr lang="en-US" dirty="0"/>
              <a:t>Unattractive properties</a:t>
            </a:r>
          </a:p>
          <a:p>
            <a:pPr>
              <a:spcBef>
                <a:spcPts val="1200"/>
              </a:spcBef>
            </a:pPr>
            <a:r>
              <a:rPr lang="en-US" dirty="0"/>
              <a:t>Other…</a:t>
            </a:r>
          </a:p>
        </p:txBody>
      </p:sp>
    </p:spTree>
    <p:extLst>
      <p:ext uri="{BB962C8B-B14F-4D97-AF65-F5344CB8AC3E}">
        <p14:creationId xmlns:p14="http://schemas.microsoft.com/office/powerpoint/2010/main" val="28877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Election of New Board Members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572000"/>
          </a:xfrm>
        </p:spPr>
        <p:txBody>
          <a:bodyPr>
            <a:normAutofit/>
          </a:bodyPr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Incumbents Willing to Continue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Eron Ellis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Shannon Hart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Hudgins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Renae Patoskie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elections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Current Board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Upcoming Events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Discussion Items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of new Board Members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/>
              <a:t>Meeting Agenda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2021/22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Board Member	Office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Jacob Cannon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Eron Ellis	(President)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Shannon Hart	(Secretary)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Hudgins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	(Treasurer)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Renae Patoskie	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Mike Seraphin	(Vice President)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B9EFED-4370-4B79-A1E3-142E83889401}"/>
              </a:ext>
            </a:extLst>
          </p:cNvPr>
          <p:cNvSpPr/>
          <p:nvPr/>
        </p:nvSpPr>
        <p:spPr>
          <a:xfrm>
            <a:off x="6627455" y="2277717"/>
            <a:ext cx="1011318" cy="3573323"/>
          </a:xfrm>
          <a:custGeom>
            <a:avLst/>
            <a:gdLst>
              <a:gd name="connsiteX0" fmla="*/ 0 w 1011318"/>
              <a:gd name="connsiteY0" fmla="*/ 0 h 3573323"/>
              <a:gd name="connsiteX1" fmla="*/ 0 w 1011318"/>
              <a:gd name="connsiteY1" fmla="*/ 3573323 h 3573323"/>
              <a:gd name="connsiteX2" fmla="*/ 1011318 w 1011318"/>
              <a:gd name="connsiteY2" fmla="*/ 3573323 h 35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1318" h="3573323">
                <a:moveTo>
                  <a:pt x="0" y="0"/>
                </a:moveTo>
                <a:lnTo>
                  <a:pt x="0" y="3573323"/>
                </a:lnTo>
                <a:lnTo>
                  <a:pt x="1011318" y="357332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ED3B5B-2653-4BC1-9851-55417C70AFA5}"/>
              </a:ext>
            </a:extLst>
          </p:cNvPr>
          <p:cNvCxnSpPr>
            <a:cxnSpLocks/>
          </p:cNvCxnSpPr>
          <p:nvPr/>
        </p:nvCxnSpPr>
        <p:spPr>
          <a:xfrm flipH="1">
            <a:off x="6627455" y="528010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DE5D0B-581D-433C-BB30-73E684F1178D}"/>
              </a:ext>
            </a:extLst>
          </p:cNvPr>
          <p:cNvCxnSpPr>
            <a:cxnSpLocks/>
          </p:cNvCxnSpPr>
          <p:nvPr/>
        </p:nvCxnSpPr>
        <p:spPr>
          <a:xfrm flipH="1">
            <a:off x="6627455" y="470916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920BB9-4291-40CA-959E-CF10574967AD}"/>
              </a:ext>
            </a:extLst>
          </p:cNvPr>
          <p:cNvCxnSpPr>
            <a:cxnSpLocks/>
          </p:cNvCxnSpPr>
          <p:nvPr/>
        </p:nvCxnSpPr>
        <p:spPr>
          <a:xfrm flipH="1">
            <a:off x="6627455" y="413822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7F9760-6A2A-4F7A-8730-6477895A48BF}"/>
              </a:ext>
            </a:extLst>
          </p:cNvPr>
          <p:cNvCxnSpPr>
            <a:cxnSpLocks/>
          </p:cNvCxnSpPr>
          <p:nvPr/>
        </p:nvCxnSpPr>
        <p:spPr>
          <a:xfrm flipH="1">
            <a:off x="6627455" y="356728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F75AA5-7C37-4002-B440-864B8DBFF1AF}"/>
              </a:ext>
            </a:extLst>
          </p:cNvPr>
          <p:cNvCxnSpPr>
            <a:cxnSpLocks/>
          </p:cNvCxnSpPr>
          <p:nvPr/>
        </p:nvCxnSpPr>
        <p:spPr>
          <a:xfrm flipH="1">
            <a:off x="6627455" y="299634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HOA Organization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6952973" y="333868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La Bandera Phase 1 &amp; 2</a:t>
            </a:r>
            <a:endParaRPr lang="en-US" sz="140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6952973" y="276774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Bandera Phase 3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2209800" y="2293263"/>
            <a:ext cx="3276600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collected is paid to the Master Association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Teja,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5486400" y="1676400"/>
            <a:ext cx="2286000" cy="73152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1F1AA4-4899-45EC-ABD3-FA8A352FFDCE}"/>
              </a:ext>
            </a:extLst>
          </p:cNvPr>
          <p:cNvSpPr/>
          <p:nvPr/>
        </p:nvSpPr>
        <p:spPr>
          <a:xfrm>
            <a:off x="6952973" y="448056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Place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D125F-679A-4C22-AD04-782FD0140190}"/>
              </a:ext>
            </a:extLst>
          </p:cNvPr>
          <p:cNvSpPr/>
          <p:nvPr/>
        </p:nvSpPr>
        <p:spPr>
          <a:xfrm>
            <a:off x="6952973" y="390962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Cantera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F59877-AB6D-4D96-8454-BF1B599057AE}"/>
              </a:ext>
            </a:extLst>
          </p:cNvPr>
          <p:cNvSpPr/>
          <p:nvPr/>
        </p:nvSpPr>
        <p:spPr>
          <a:xfrm>
            <a:off x="6952973" y="505150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West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A68A88-6912-4131-A7BB-61C2495A415F}"/>
              </a:ext>
            </a:extLst>
          </p:cNvPr>
          <p:cNvSpPr/>
          <p:nvPr/>
        </p:nvSpPr>
        <p:spPr>
          <a:xfrm>
            <a:off x="6952973" y="5622440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Ensure compliance with neighborhood Covenants and Restrictions; approve/disapprove significant property changes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Operate the HOA efficiently and economically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Oversee necessary maintenance and/or improvements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Communicate HOA events to neighborhood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Support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39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2016 - 2021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409528"/>
              </p:ext>
            </p:extLst>
          </p:nvPr>
        </p:nvGraphicFramePr>
        <p:xfrm>
          <a:off x="2590800" y="1640370"/>
          <a:ext cx="5760720" cy="19507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621346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8,351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10,059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5,318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4,812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4,874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4,963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11,100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5,500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2,643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2,343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2,674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2,921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3,067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2,595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3,353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848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3,947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11,245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1,124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7,037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1,978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1,294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2,888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1,851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1,458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   997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183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   </a:t>
                      </a:r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260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046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508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141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115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$         136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289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212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252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312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00" b="0" i="0" u="none" strike="noStrike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$        216</a:t>
                      </a:r>
                      <a:r>
                        <a:rPr kumimoji="0" lang="en-US" sz="1000" b="0" i="0" u="none" strike="noStrike" kern="1200" baseline="30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278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216</a:t>
                      </a:r>
                      <a:r>
                        <a:rPr kumimoji="0" lang="en-US" sz="1000" b="0" i="0" u="none" strike="noStrike" kern="1200" baseline="30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kumimoji="0"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269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208</a:t>
                      </a:r>
                      <a:r>
                        <a:rPr kumimoji="0" lang="en-US" sz="1000" b="0" i="0" u="none" strike="noStrike" kern="1200" baseline="30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  <a:endParaRPr kumimoji="0" lang="en-US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E8B163-04FE-49E9-9882-687C95E4C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505200"/>
            <a:ext cx="7086600" cy="2438400"/>
          </a:xfrm>
        </p:spPr>
        <p:txBody>
          <a:bodyPr/>
          <a:lstStyle/>
          <a:p>
            <a:pPr marL="182880" indent="-182880">
              <a:spcBef>
                <a:spcPts val="300"/>
              </a:spcBef>
            </a:pPr>
            <a:r>
              <a:rPr lang="en-US" sz="1400" dirty="0"/>
              <a:t>Master Dues – essentially unchanged for 2022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Landscape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200" dirty="0"/>
              <a:t>2022 - contract increased to $5924 in 2022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200" dirty="0"/>
              <a:t>2016 - removed trees at entryways, replaced with crepe myrtles ($2,827)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Did a “catch up” contribution in 2020; now setting aside $5,500 / year as agreed with city of Benbrook (adjustment 2)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Maintenance/Repairs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2016 – changed sprinkler zones ($1,695)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2018 – attempted upgrade to electrify our entryways ($2,500)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2019 – major wall refurbishment ($10,616) – money taken from Wall Fund (adjustment 1)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2021 – entryway refurbishment ($6,700) (adjustment 3)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Water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Water Smart web portal allowing close monitoring of water usage – no more “surprise” bills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Keep sprinklers off as much as possible; minimize use when necessary</a:t>
            </a:r>
          </a:p>
        </p:txBody>
      </p:sp>
    </p:spTree>
    <p:extLst>
      <p:ext uri="{BB962C8B-B14F-4D97-AF65-F5344CB8AC3E}">
        <p14:creationId xmlns:p14="http://schemas.microsoft.com/office/powerpoint/2010/main" val="354494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000" dirty="0"/>
              <a:t>Trees on Cook Ranch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Professional trimming done on the trees (February 2022)</a:t>
            </a:r>
          </a:p>
          <a:p>
            <a:pPr marL="82296" indent="0">
              <a:buNone/>
            </a:pPr>
            <a:r>
              <a:rPr lang="en-US" sz="2000" dirty="0"/>
              <a:t>Entrances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New shrubs planted last year doing well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Battery-operated timers &amp; soaker hoses 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Weed &amp; Feed applied all long LB3’s frontage area</a:t>
            </a:r>
          </a:p>
          <a:p>
            <a:pPr marL="82296" indent="0">
              <a:buNone/>
            </a:pPr>
            <a:r>
              <a:rPr lang="en-US" sz="2000" dirty="0"/>
              <a:t>Lighting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Inexpensive landscape lights now in use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Continuing to consider complete solar systems for each monument, but orientation/placement somewhat challenging</a:t>
            </a:r>
            <a:endParaRPr lang="en-US" sz="2000" dirty="0"/>
          </a:p>
          <a:p>
            <a:pPr marL="82296" indent="0">
              <a:buNone/>
            </a:pPr>
            <a:r>
              <a:rPr lang="en-US" sz="2000" dirty="0"/>
              <a:t>Sign Maintenance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All four “La Bandera” signs have cracks; two have had ‘patch up’ work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Need professional repair/restoration or possible replacement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51599D-2A7A-4E96-AAD1-92056CB222E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95400"/>
            <a:ext cx="9144000" cy="2712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1F605F-D0AA-4027-9373-FB8588C7FA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62400"/>
            <a:ext cx="9144000" cy="267225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Bandera Entries</a:t>
            </a:r>
          </a:p>
        </p:txBody>
      </p:sp>
    </p:spTree>
    <p:extLst>
      <p:ext uri="{BB962C8B-B14F-4D97-AF65-F5344CB8AC3E}">
        <p14:creationId xmlns:p14="http://schemas.microsoft.com/office/powerpoint/2010/main" val="3801085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11470</TotalTime>
  <Words>732</Words>
  <Application>Microsoft Office PowerPoint</Application>
  <PresentationFormat>On-screen Show (4:3)</PresentationFormat>
  <Paragraphs>166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Caslon Pro Bold</vt:lpstr>
      <vt:lpstr>Arial</vt:lpstr>
      <vt:lpstr>Calibri</vt:lpstr>
      <vt:lpstr>Georgia</vt:lpstr>
      <vt:lpstr>Gill Sans MT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2021/22 Board</vt:lpstr>
      <vt:lpstr>HOA Organization</vt:lpstr>
      <vt:lpstr>HOA Mission</vt:lpstr>
      <vt:lpstr>Financial Overview</vt:lpstr>
      <vt:lpstr>Projects</vt:lpstr>
      <vt:lpstr>La Bandera Entries</vt:lpstr>
      <vt:lpstr>Plata Entries</vt:lpstr>
      <vt:lpstr>Upcoming Events</vt:lpstr>
      <vt:lpstr>Discussion Items</vt:lpstr>
      <vt:lpstr>Election of New Board Members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244</cp:revision>
  <cp:lastPrinted>2019-04-25T20:26:19Z</cp:lastPrinted>
  <dcterms:created xsi:type="dcterms:W3CDTF">2010-03-15T19:24:14Z</dcterms:created>
  <dcterms:modified xsi:type="dcterms:W3CDTF">2022-05-15T15:00:48Z</dcterms:modified>
</cp:coreProperties>
</file>