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handoutMasterIdLst>
    <p:handoutMasterId r:id="rId15"/>
  </p:handoutMasterIdLst>
  <p:sldIdLst>
    <p:sldId id="266" r:id="rId2"/>
    <p:sldId id="274" r:id="rId3"/>
    <p:sldId id="263" r:id="rId4"/>
    <p:sldId id="267" r:id="rId5"/>
    <p:sldId id="268" r:id="rId6"/>
    <p:sldId id="272" r:id="rId7"/>
    <p:sldId id="279" r:id="rId8"/>
    <p:sldId id="282" r:id="rId9"/>
    <p:sldId id="276" r:id="rId10"/>
    <p:sldId id="275" r:id="rId11"/>
    <p:sldId id="283" r:id="rId12"/>
    <p:sldId id="270" r:id="rId13"/>
    <p:sldId id="271" r:id="rId1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BFFEB"/>
    <a:srgbClr val="E7F6FF"/>
    <a:srgbClr val="FFE7FF"/>
    <a:srgbClr val="CCFFCC"/>
    <a:srgbClr val="613765"/>
    <a:srgbClr val="DBCAAF"/>
    <a:srgbClr val="EFE3AF"/>
    <a:srgbClr val="F1C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4" autoAdjust="0"/>
    <p:restoredTop sz="94590" autoAdjust="0"/>
  </p:normalViewPr>
  <p:slideViewPr>
    <p:cSldViewPr>
      <p:cViewPr varScale="1">
        <p:scale>
          <a:sx n="161" d="100"/>
          <a:sy n="161" d="100"/>
        </p:scale>
        <p:origin x="187" y="101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244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810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7FCC7-B61E-4BAD-A590-7ABF04F53D0F}" type="datetimeFigureOut">
              <a:rPr lang="en-US" smtClean="0"/>
              <a:t>7/30/2021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810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B4411-3A17-4AFB-9948-85FA9CF59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98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" y="2559814"/>
            <a:ext cx="9140890" cy="429818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7/30/2021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200400" y="0"/>
            <a:ext cx="5943600" cy="2541804"/>
          </a:xfrm>
          <a:prstGeom prst="rect">
            <a:avLst/>
          </a:prstGeom>
          <a:solidFill>
            <a:srgbClr val="EFE3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48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Georgia" panose="02040502050405020303" pitchFamily="18" charset="0"/>
                <a:ea typeface="+mj-ea"/>
                <a:cs typeface="+mj-cs"/>
              </a:rPr>
              <a:t>Annual Meeting </a:t>
            </a:r>
            <a:endParaRPr kumimoji="0" lang="en-US" sz="4800" kern="1200" dirty="0"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Georgia" panose="02040502050405020303" pitchFamily="18" charset="0"/>
              <a:ea typeface="+mj-ea"/>
              <a:cs typeface="+mj-cs"/>
            </a:endParaRPr>
          </a:p>
          <a:p>
            <a:pPr algn="ctr"/>
            <a:r>
              <a:rPr kumimoji="0" lang="en-US" sz="3600" kern="1200">
                <a:solidFill>
                  <a:schemeClr val="tx1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July 31, 2021</a:t>
            </a:r>
            <a:endParaRPr kumimoji="0" lang="en-US" sz="3600" b="1" kern="1200" cap="all" dirty="0">
              <a:solidFill>
                <a:schemeClr val="tx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380790A-B3C4-49A3-892D-169BB23EC8A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" y="0"/>
            <a:ext cx="3365059" cy="2523794"/>
          </a:xfrm>
          <a:prstGeom prst="rect">
            <a:avLst/>
          </a:prstGeom>
        </p:spPr>
      </p:pic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0" y="2541804"/>
            <a:ext cx="9144000" cy="18011"/>
          </a:xfrm>
          <a:prstGeom prst="line">
            <a:avLst/>
          </a:prstGeom>
          <a:ln w="76200">
            <a:solidFill>
              <a:srgbClr val="61376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llet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000" b="1">
                <a:latin typeface="Georgia" panose="020405020504050203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 sz="2800"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 sz="2400"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 sz="2000"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 sz="1800"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5" name="Straight Connector 14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98FF24BE-1600-413C-938D-07D7395C68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7/30/2021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91E5CC-08ED-4888-90BF-B94428D041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7/30/2021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0F8B1E-DD2E-4B6E-A035-8672F75438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06383" y="-54"/>
            <a:ext cx="723450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 userDrawn="1"/>
        </p:nvSpPr>
        <p:spPr bwMode="invGray">
          <a:xfrm>
            <a:off x="1830183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7358B-B9F1-4A41-9773-67A0192DDB31}" type="datetimeFigureOut">
              <a:rPr lang="en-US" smtClean="0"/>
              <a:pPr/>
              <a:t>7/30/2021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981200" y="457200"/>
            <a:ext cx="69524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4800" b="1">
                <a:latin typeface="Adobe Caslon Pro Bold" panose="0205070206050A020403" pitchFamily="18" charset="0"/>
              </a:defRPr>
            </a:lvl1pPr>
          </a:lstStyle>
          <a:p>
            <a:r>
              <a:rPr kumimoji="0" lang="en-US" dirty="0"/>
              <a:t>Click to edit 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3"/>
          </p:nvPr>
        </p:nvSpPr>
        <p:spPr>
          <a:xfrm>
            <a:off x="1981200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1981200" y="1447800"/>
            <a:ext cx="6952488" cy="0"/>
          </a:xfrm>
          <a:prstGeom prst="line">
            <a:avLst/>
          </a:prstGeom>
          <a:ln w="76200">
            <a:solidFill>
              <a:srgbClr val="61376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/>
          <p:cNvSpPr>
            <a:spLocks noGrp="1"/>
          </p:cNvSpPr>
          <p:nvPr>
            <p:ph idx="14"/>
          </p:nvPr>
        </p:nvSpPr>
        <p:spPr>
          <a:xfrm>
            <a:off x="5294314" y="1828800"/>
            <a:ext cx="3087686" cy="4419600"/>
          </a:xfrm>
          <a:prstGeom prst="rect">
            <a:avLst/>
          </a:prstGeom>
        </p:spPr>
        <p:txBody>
          <a:bodyPr/>
          <a:lstStyle>
            <a:lvl1pPr marL="365760" indent="-28346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1pPr>
            <a:lvl2pPr marL="640080" indent="-237744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2pPr>
            <a:lvl3pPr marL="886968" indent="-22860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3pPr>
            <a:lvl4pPr marL="1097280" indent="-173736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4pPr>
            <a:lvl5pPr marL="1298448" indent="-182880">
              <a:buClrTx/>
              <a:buFont typeface="Arial" panose="020B0604020202020204" pitchFamily="34" charset="0"/>
              <a:buChar char="•"/>
              <a:defRPr>
                <a:latin typeface="+mj-lt"/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17E0437-5030-49E0-BFCE-3AB450B710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7" y="0"/>
            <a:ext cx="1828800" cy="13716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3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CB7358B-B9F1-4A41-9773-67A0192DDB31}" type="datetimeFigureOut">
              <a:rPr lang="en-US" smtClean="0"/>
              <a:pPr/>
              <a:t>7/30/2021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F77F74A-042B-4002-81B7-88F9E0C546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699" r:id="rId2"/>
    <p:sldLayoutId id="2147483703" r:id="rId3"/>
    <p:sldLayoutId id="2147483698" r:id="rId4"/>
    <p:sldLayoutId id="2147483700" r:id="rId5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81400"/>
            <a:ext cx="5410200" cy="238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3738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89896-9E2D-4002-8560-DC1278787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28E4-9DE3-41F6-9F5F-4FBB47F68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US" sz="2000" dirty="0"/>
              <a:t>LB3 Beautification Projects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[postponed due to COVID]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Spring Potluck 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[postponed due to COVID]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Neighborhood Fall Garage Sale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Fall Potluck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2022 Dues Collection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Annual Board Meeting/Election</a:t>
            </a:r>
            <a:endParaRPr lang="en-US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1730FD-FFEC-48A7-8075-4EAED9CE06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561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FFE4A-88E6-470C-BBE9-BF729EDB9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Items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4D008F-F521-444E-9001-051338B8F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Volunteers to help with tree trimming on Cook Ranch Road</a:t>
            </a:r>
          </a:p>
          <a:p>
            <a:pPr>
              <a:spcBef>
                <a:spcPts val="1200"/>
              </a:spcBef>
            </a:pPr>
            <a:r>
              <a:rPr lang="en-US" dirty="0"/>
              <a:t>Dumpster in driveway on Plata</a:t>
            </a:r>
          </a:p>
          <a:p>
            <a:pPr>
              <a:spcBef>
                <a:spcPts val="1200"/>
              </a:spcBef>
            </a:pPr>
            <a:r>
              <a:rPr lang="en-US" dirty="0"/>
              <a:t>Shingles / Roofing</a:t>
            </a:r>
          </a:p>
          <a:p>
            <a:pPr>
              <a:spcBef>
                <a:spcPts val="1200"/>
              </a:spcBef>
            </a:pPr>
            <a:r>
              <a:rPr lang="en-US" dirty="0"/>
              <a:t>Other…</a:t>
            </a:r>
          </a:p>
        </p:txBody>
      </p:sp>
    </p:spTree>
    <p:extLst>
      <p:ext uri="{BB962C8B-B14F-4D97-AF65-F5344CB8AC3E}">
        <p14:creationId xmlns:p14="http://schemas.microsoft.com/office/powerpoint/2010/main" val="28877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900"/>
              <a:t>Review of Board Positions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>
            <a:noAutofit/>
          </a:bodyPr>
          <a:lstStyle/>
          <a:p>
            <a:pPr marL="341313" indent="-287338">
              <a:spcAft>
                <a:spcPts val="600"/>
              </a:spcAft>
            </a:pPr>
            <a:r>
              <a:rPr lang="en-US" sz="2000"/>
              <a:t>PRESIDENT:  Retrieve weekly mail from the local PO box, follow up collections of dues in January, oversee entrance landscaping</a:t>
            </a:r>
            <a:r>
              <a:rPr lang="en-US" sz="2000" dirty="0"/>
              <a:t>/sprinklers.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 err="1"/>
              <a:t>VP</a:t>
            </a:r>
            <a:r>
              <a:rPr lang="en-US" sz="2000"/>
              <a:t>:  Maintain the HOA Email account to reply</a:t>
            </a:r>
            <a:r>
              <a:rPr lang="en-US" sz="2000" dirty="0"/>
              <a:t>/</a:t>
            </a:r>
            <a:r>
              <a:rPr lang="en-US" sz="2000"/>
              <a:t>forward, email neighbors with updates, coordinate spring potluck and late summer garage sale. </a:t>
            </a:r>
            <a:endParaRPr lang="en-US" sz="2000" dirty="0"/>
          </a:p>
          <a:p>
            <a:pPr marL="341313" indent="-287338">
              <a:spcAft>
                <a:spcPts val="600"/>
              </a:spcAft>
            </a:pPr>
            <a:r>
              <a:rPr lang="en-US" sz="2000"/>
              <a:t>SECRETARY:  Take meeting minutes, update website, secure annual spring meeting venue and deliver manual door-to-door notices (if needed</a:t>
            </a:r>
            <a:r>
              <a:rPr lang="en-US" sz="2000" dirty="0"/>
              <a:t>).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/>
              <a:t>TREASURER:  Pay bills, approve spending, provide financial reports, file taxes, send out dues invoices</a:t>
            </a:r>
            <a:r>
              <a:rPr lang="en-US" sz="2000" dirty="0"/>
              <a:t>.</a:t>
            </a:r>
          </a:p>
          <a:p>
            <a:pPr marL="341313" indent="-287338">
              <a:spcAft>
                <a:spcPts val="600"/>
              </a:spcAft>
            </a:pPr>
            <a:r>
              <a:rPr lang="en-US" sz="2000"/>
              <a:t>ARCHITECTURAL CONTROL CHAIR /MEMBER AT LARGE: Respond, timely, to ACC requests and violation notices</a:t>
            </a:r>
            <a:r>
              <a:rPr lang="en-US" sz="2000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41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900"/>
              <a:t>Election of 2021/22 Board</a:t>
            </a:r>
            <a:endParaRPr lang="en-US" sz="3900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5029200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</a:pPr>
            <a:r>
              <a:rPr lang="en-US" sz="2000"/>
              <a:t>President: </a:t>
            </a:r>
            <a:endParaRPr lang="en-US" sz="2000" dirty="0"/>
          </a:p>
          <a:p>
            <a:pPr lvl="0">
              <a:spcAft>
                <a:spcPts val="600"/>
              </a:spcAft>
            </a:pPr>
            <a:r>
              <a:rPr lang="en-US" sz="2000"/>
              <a:t>Vice President</a:t>
            </a:r>
            <a:r>
              <a:rPr lang="en-US" sz="2000" dirty="0"/>
              <a:t>: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Secretary:</a:t>
            </a:r>
          </a:p>
          <a:p>
            <a:pPr lvl="0">
              <a:spcAft>
                <a:spcPts val="600"/>
              </a:spcAft>
            </a:pPr>
            <a:r>
              <a:rPr lang="en-US" sz="2000"/>
              <a:t>Architectural Control Chair/Member At Large</a:t>
            </a:r>
            <a:r>
              <a:rPr lang="en-US" sz="2000" dirty="0"/>
              <a:t>: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Treasurer: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3046035"/>
            <a:ext cx="7543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Did you sign the voting/attendance list</a:t>
            </a:r>
            <a:r>
              <a:rPr lang="en-US" sz="2000" dirty="0">
                <a:latin typeface="+mj-lt"/>
              </a:rPr>
              <a:t>?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If not, please do so now</a:t>
            </a:r>
            <a:r>
              <a:rPr lang="en-US" sz="2000" dirty="0">
                <a:latin typeface="+mj-lt"/>
              </a:rPr>
              <a:t>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One signature is required for each address present</a:t>
            </a:r>
            <a:r>
              <a:rPr lang="en-US" sz="2000" dirty="0">
                <a:latin typeface="+mj-lt"/>
              </a:rPr>
              <a:t>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This list is used to verify our ballot totals for the election of the board at the end of this meeting</a:t>
            </a:r>
            <a:r>
              <a:rPr lang="en-US" sz="2000" dirty="0">
                <a:latin typeface="+mj-lt"/>
              </a:rPr>
              <a:t>.</a:t>
            </a:r>
          </a:p>
          <a:p>
            <a:pPr marL="822960" lvl="2" indent="-283464">
              <a:spcBef>
                <a:spcPts val="600"/>
              </a:spcBef>
              <a:spcAft>
                <a:spcPts val="600"/>
              </a:spcAft>
              <a:buSzPct val="80000"/>
              <a:buFont typeface="Arial" panose="020B0604020202020204" pitchFamily="34" charset="0"/>
              <a:buChar char="•"/>
            </a:pPr>
            <a:r>
              <a:rPr lang="en-US" sz="2000">
                <a:latin typeface="+mj-lt"/>
              </a:rPr>
              <a:t>Each address is allowed one vote/one ballot</a:t>
            </a:r>
            <a:r>
              <a:rPr lang="en-US" sz="20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0850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Introduce Current Board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Organization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HOA Mission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Financial Overview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Projects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Upcoming Events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Discussion Items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Review of Board Positions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Election for 2021/22 Board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981200" y="457200"/>
            <a:ext cx="7104888" cy="914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Adobe Caslon Pro Bold" panose="0205070206050A020403" pitchFamily="18" charset="0"/>
                <a:ea typeface="+mj-ea"/>
                <a:cs typeface="+mj-cs"/>
              </a:defRPr>
            </a:lvl1pPr>
            <a:extLst/>
          </a:lstStyle>
          <a:p>
            <a:r>
              <a:rPr lang="en-US" sz="4000"/>
              <a:t>Meeting Agenda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8862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Introduce 2019/21 Board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President:  Mike Seraphin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Vice President:  Renae Patoskie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Secretary:  vacant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Treasurer:  David Jeffreys</a:t>
            </a:r>
          </a:p>
          <a:p>
            <a:pPr lvl="0">
              <a:spcAft>
                <a:spcPts val="600"/>
              </a:spcAft>
            </a:pPr>
            <a:r>
              <a:rPr lang="en-US" sz="2000" dirty="0"/>
              <a:t>Architectural Control Chair/Member At Large:  Eron Ellis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202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CB9EFED-4370-4B79-A1E3-142E83889401}"/>
              </a:ext>
            </a:extLst>
          </p:cNvPr>
          <p:cNvSpPr/>
          <p:nvPr/>
        </p:nvSpPr>
        <p:spPr>
          <a:xfrm>
            <a:off x="6627455" y="2277717"/>
            <a:ext cx="1011318" cy="3573323"/>
          </a:xfrm>
          <a:custGeom>
            <a:avLst/>
            <a:gdLst>
              <a:gd name="connsiteX0" fmla="*/ 0 w 1011318"/>
              <a:gd name="connsiteY0" fmla="*/ 0 h 3573323"/>
              <a:gd name="connsiteX1" fmla="*/ 0 w 1011318"/>
              <a:gd name="connsiteY1" fmla="*/ 3573323 h 3573323"/>
              <a:gd name="connsiteX2" fmla="*/ 1011318 w 1011318"/>
              <a:gd name="connsiteY2" fmla="*/ 3573323 h 3573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11318" h="3573323">
                <a:moveTo>
                  <a:pt x="0" y="0"/>
                </a:moveTo>
                <a:lnTo>
                  <a:pt x="0" y="3573323"/>
                </a:lnTo>
                <a:lnTo>
                  <a:pt x="1011318" y="3573323"/>
                </a:ln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CED3B5B-2653-4BC1-9851-55417C70AFA5}"/>
              </a:ext>
            </a:extLst>
          </p:cNvPr>
          <p:cNvCxnSpPr>
            <a:cxnSpLocks/>
          </p:cNvCxnSpPr>
          <p:nvPr/>
        </p:nvCxnSpPr>
        <p:spPr>
          <a:xfrm flipH="1">
            <a:off x="6627455" y="528010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DDE5D0B-581D-433C-BB30-73E684F1178D}"/>
              </a:ext>
            </a:extLst>
          </p:cNvPr>
          <p:cNvCxnSpPr>
            <a:cxnSpLocks/>
          </p:cNvCxnSpPr>
          <p:nvPr/>
        </p:nvCxnSpPr>
        <p:spPr>
          <a:xfrm flipH="1">
            <a:off x="6627455" y="470916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C920BB9-4291-40CA-959E-CF10574967AD}"/>
              </a:ext>
            </a:extLst>
          </p:cNvPr>
          <p:cNvCxnSpPr>
            <a:cxnSpLocks/>
          </p:cNvCxnSpPr>
          <p:nvPr/>
        </p:nvCxnSpPr>
        <p:spPr>
          <a:xfrm flipH="1">
            <a:off x="6627455" y="413822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87F9760-6A2A-4F7A-8730-6477895A48BF}"/>
              </a:ext>
            </a:extLst>
          </p:cNvPr>
          <p:cNvCxnSpPr>
            <a:cxnSpLocks/>
          </p:cNvCxnSpPr>
          <p:nvPr/>
        </p:nvCxnSpPr>
        <p:spPr>
          <a:xfrm flipH="1">
            <a:off x="6627455" y="356728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0F75AA5-7C37-4002-B440-864B8DBFF1AF}"/>
              </a:ext>
            </a:extLst>
          </p:cNvPr>
          <p:cNvCxnSpPr>
            <a:cxnSpLocks/>
          </p:cNvCxnSpPr>
          <p:nvPr/>
        </p:nvCxnSpPr>
        <p:spPr>
          <a:xfrm flipH="1">
            <a:off x="6627455" y="2996341"/>
            <a:ext cx="484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HOA Organization</a:t>
            </a:r>
            <a:endParaRPr lang="en-US" dirty="0"/>
          </a:p>
        </p:txBody>
      </p:sp>
      <p:sp>
        <p:nvSpPr>
          <p:cNvPr id="5" name="Rectangle: Rounded Corners 4"/>
          <p:cNvSpPr/>
          <p:nvPr/>
        </p:nvSpPr>
        <p:spPr>
          <a:xfrm>
            <a:off x="6952973" y="333868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La Bandera Phase 1 &amp; 2</a:t>
            </a:r>
            <a:endParaRPr lang="en-US" sz="1400" dirty="0"/>
          </a:p>
        </p:txBody>
      </p:sp>
      <p:sp>
        <p:nvSpPr>
          <p:cNvPr id="6" name="Rectangle: Rounded Corners 5"/>
          <p:cNvSpPr/>
          <p:nvPr/>
        </p:nvSpPr>
        <p:spPr>
          <a:xfrm>
            <a:off x="6952973" y="276774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Bandera Phase 3</a:t>
            </a:r>
          </a:p>
        </p:txBody>
      </p:sp>
      <p:sp>
        <p:nvSpPr>
          <p:cNvPr id="12" name="Content Placeholder 4"/>
          <p:cNvSpPr>
            <a:spLocks noGrp="1"/>
          </p:cNvSpPr>
          <p:nvPr>
            <p:ph idx="1"/>
          </p:nvPr>
        </p:nvSpPr>
        <p:spPr>
          <a:xfrm>
            <a:off x="2209800" y="2293263"/>
            <a:ext cx="3276600" cy="209083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Part of the HOA dues collected is paid to the Master Association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Control of La Bandera Phase 3 HOA was passed to residents in 2007</a:t>
            </a:r>
          </a:p>
          <a:p>
            <a:pPr>
              <a:spcAft>
                <a:spcPts val="600"/>
              </a:spcAft>
              <a:buClrTx/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La Bandera Phase 3 has 111 Homes – La Bandera, Teja, Arroyo, Plata, Pico</a:t>
            </a:r>
            <a:endParaRPr lang="en-US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sp>
        <p:nvSpPr>
          <p:cNvPr id="4" name="Rectangle: Rounded Corners 3"/>
          <p:cNvSpPr/>
          <p:nvPr/>
        </p:nvSpPr>
        <p:spPr>
          <a:xfrm>
            <a:off x="5486400" y="1676400"/>
            <a:ext cx="2286000" cy="73152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Team Ranch</a:t>
            </a:r>
          </a:p>
          <a:p>
            <a:pPr algn="ctr"/>
            <a:r>
              <a:rPr lang="en-US" dirty="0"/>
              <a:t>Master Association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B1F1AA4-4899-45EC-ABD3-FA8A352FFDCE}"/>
              </a:ext>
            </a:extLst>
          </p:cNvPr>
          <p:cNvSpPr/>
          <p:nvPr/>
        </p:nvSpPr>
        <p:spPr>
          <a:xfrm>
            <a:off x="6952973" y="448056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Place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1D125F-679A-4C22-AD04-782FD0140190}"/>
              </a:ext>
            </a:extLst>
          </p:cNvPr>
          <p:cNvSpPr/>
          <p:nvPr/>
        </p:nvSpPr>
        <p:spPr>
          <a:xfrm>
            <a:off x="6952973" y="390962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La Cantera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4F59877-AB6D-4D96-8454-BF1B599057AE}"/>
              </a:ext>
            </a:extLst>
          </p:cNvPr>
          <p:cNvSpPr/>
          <p:nvPr/>
        </p:nvSpPr>
        <p:spPr>
          <a:xfrm>
            <a:off x="6952973" y="5051501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Reata West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9A68A88-6912-4131-A7BB-61C2495A415F}"/>
              </a:ext>
            </a:extLst>
          </p:cNvPr>
          <p:cNvSpPr/>
          <p:nvPr/>
        </p:nvSpPr>
        <p:spPr>
          <a:xfrm>
            <a:off x="6952973" y="5622440"/>
            <a:ext cx="2011680" cy="457200"/>
          </a:xfrm>
          <a:prstGeom prst="roundRect">
            <a:avLst/>
          </a:prstGeom>
          <a:solidFill>
            <a:srgbClr val="613765"/>
          </a:solidFill>
          <a:ln>
            <a:solidFill>
              <a:srgbClr val="61376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1958340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HOA 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828800"/>
            <a:ext cx="6952488" cy="39624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sz="2000" dirty="0"/>
              <a:t>Maintain our community for the common good and general welfare of the subdivision and its members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Enhance the property values for all residents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Ensure compliance with neighborhood Covenants and Restrictions; approve/disapprove significant property changes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Operate the HOA efficiently and economically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Oversee necessary maintenance and/or improvements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Communicate HOA events to neighborhood</a:t>
            </a:r>
          </a:p>
          <a:p>
            <a:pPr>
              <a:spcAft>
                <a:spcPts val="600"/>
              </a:spcAft>
            </a:pPr>
            <a:r>
              <a:rPr lang="en-US" sz="2000" dirty="0"/>
              <a:t>Support the integrity of Team Ranch Master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333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Financial Overview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81200" y="1078468"/>
            <a:ext cx="3392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>
                <a:latin typeface="+mj-lt"/>
                <a:cs typeface="Arial" panose="020B0604020202020204" pitchFamily="34" charset="0"/>
              </a:rPr>
              <a:t>2015 - 2021 Budgetary Analysis 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413D00FB-12AC-41BA-BF03-D05B6A285F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9989570"/>
              </p:ext>
            </p:extLst>
          </p:nvPr>
        </p:nvGraphicFramePr>
        <p:xfrm>
          <a:off x="1981200" y="1640370"/>
          <a:ext cx="6492240" cy="1950720"/>
        </p:xfrm>
        <a:graphic>
          <a:graphicData uri="http://schemas.openxmlformats.org/drawingml/2006/table">
            <a:tbl>
              <a:tblPr/>
              <a:tblGrid>
                <a:gridCol w="137160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260369266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46213460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124205649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90391455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212402062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88583464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78008468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Expense Type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2018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2019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 (</a:t>
                      </a:r>
                      <a:r>
                        <a:rPr lang="en-US" sz="1000" b="1" i="1" u="none" strike="noStrike" dirty="0" err="1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est</a:t>
                      </a:r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8,349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8,351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8,054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10,059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5,318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4,812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4,874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5,467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</a:t>
                      </a:r>
                      <a:r>
                        <a:rPr lang="en-US" sz="1000" b="0" i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4,963</a:t>
                      </a:r>
                      <a:r>
                        <a:rPr lang="en-US" sz="1000" b="0" i="1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F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5,000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5,000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5,000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5,000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11,100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5,500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2,198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2,643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2,343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2,674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2,921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3,067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2,595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7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2,087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3,353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848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3,947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11,245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1,124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</a:t>
                      </a:r>
                      <a:r>
                        <a:rPr lang="en-US" sz="1000" b="0" i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7,825</a:t>
                      </a: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1,489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1,978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1,294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2,888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effectLst/>
                          <a:latin typeface="Arial" panose="020B0604020202020204" pitchFamily="34" charset="0"/>
                        </a:rPr>
                        <a:t> $      1,851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1,458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</a:t>
                      </a:r>
                      <a:r>
                        <a:rPr lang="en-US" sz="1000" b="0" i="1" u="none" strike="noStrike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</a:rPr>
                        <a:t>557</a:t>
                      </a: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F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183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214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118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250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</a:t>
                      </a:r>
                      <a:r>
                        <a:rPr kumimoji="0" lang="en-US" sz="1000" b="0" i="1" u="none" strike="noStrike" kern="1200" dirty="0">
                          <a:solidFill>
                            <a:srgbClr val="7030A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245</a:t>
                      </a: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304646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185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508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132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141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202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115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Total per house</a:t>
                      </a:r>
                    </a:p>
                  </a:txBody>
                  <a:tcPr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248 </a:t>
                      </a:r>
                    </a:p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289 </a:t>
                      </a:r>
                    </a:p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212 </a:t>
                      </a:r>
                    </a:p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252 </a:t>
                      </a:r>
                    </a:p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312 </a:t>
                      </a:r>
                    </a:p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$         216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278</a:t>
                      </a:r>
                    </a:p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$         228</a:t>
                      </a:r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272</a:t>
                      </a:r>
                    </a:p>
                    <a:p>
                      <a:pPr algn="l" fontAlgn="b"/>
                      <a:r>
                        <a:rPr lang="en-US" sz="1000" b="0" i="0" u="none" strike="noStrike" dirty="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1000" b="0" i="0" u="none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$         218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</a:tbl>
          </a:graphicData>
        </a:graphic>
      </p:graphicFrame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4E8B163-04FE-49E9-9882-687C95E4C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3581400"/>
            <a:ext cx="7086600" cy="2438400"/>
          </a:xfrm>
        </p:spPr>
        <p:txBody>
          <a:bodyPr/>
          <a:lstStyle/>
          <a:p>
            <a:pPr marL="182880" indent="-182880">
              <a:spcBef>
                <a:spcPts val="300"/>
              </a:spcBef>
            </a:pPr>
            <a:r>
              <a:rPr lang="en-US" sz="1400" dirty="0"/>
              <a:t>Master Dues – essentially unchanged for 2021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Landscape contract increased: $4500 to $4965</a:t>
            </a:r>
          </a:p>
          <a:p>
            <a:pPr marL="457200" lvl="1" indent="-182880">
              <a:spcBef>
                <a:spcPts val="300"/>
              </a:spcBef>
            </a:pPr>
            <a:r>
              <a:rPr lang="en-US" sz="1200" dirty="0"/>
              <a:t>2016 - removed trees at entryways, replaced with crepe myrtles ($2,827)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Did a “catch up” contribution in 2020; now setting aside $5,500 / year as agreed with city of Benbrook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Insurance decreased this year – corrected our “fence” to a wall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Maintenance/Repairs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2016 – changed sprinkler zones ($1,695)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2018 – attempted upgrade to electrify our entryways ($2,500)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2019 – major wall refurbishment ($10,616) – money taken from Wall Fund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2021 – entryway refurbishment ($6,700)</a:t>
            </a:r>
          </a:p>
          <a:p>
            <a:pPr marL="182880" indent="-182880">
              <a:spcBef>
                <a:spcPts val="300"/>
              </a:spcBef>
            </a:pPr>
            <a:r>
              <a:rPr lang="en-US" sz="1400" dirty="0"/>
              <a:t>Water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Water Smart web portal allowing close monitoring of water usage – no more “surprise” bills</a:t>
            </a:r>
          </a:p>
          <a:p>
            <a:pPr marL="457200" lvl="1" indent="-182880">
              <a:spcBef>
                <a:spcPts val="0"/>
              </a:spcBef>
            </a:pPr>
            <a:r>
              <a:rPr lang="en-US" sz="1200" dirty="0"/>
              <a:t>Keep sprinklers off as much as possible; minimize use when necessary</a:t>
            </a:r>
          </a:p>
        </p:txBody>
      </p:sp>
    </p:spTree>
    <p:extLst>
      <p:ext uri="{BB962C8B-B14F-4D97-AF65-F5344CB8AC3E}">
        <p14:creationId xmlns:p14="http://schemas.microsoft.com/office/powerpoint/2010/main" val="3544945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8071F-88F1-4AB8-B086-46D8AE5D0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Outlook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3B5C169-C9C8-4C61-966E-13396083E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59020"/>
              </p:ext>
            </p:extLst>
          </p:nvPr>
        </p:nvGraphicFramePr>
        <p:xfrm>
          <a:off x="3582924" y="1752600"/>
          <a:ext cx="3749040" cy="2743200"/>
        </p:xfrm>
        <a:graphic>
          <a:graphicData uri="http://schemas.openxmlformats.org/drawingml/2006/table">
            <a:tbl>
              <a:tblPr/>
              <a:tblGrid>
                <a:gridCol w="1920240">
                  <a:extLst>
                    <a:ext uri="{9D8B030D-6E8A-4147-A177-3AD203B41FA5}">
                      <a16:colId xmlns:a16="http://schemas.microsoft.com/office/drawing/2014/main" val="26373317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6036926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255012422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Expense Type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2022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1503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Master Dues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8,351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8,351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8EA9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797627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Landscape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4,963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5,210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628425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Wall Fund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5,500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5,500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9776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Insurance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2,595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2,700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161461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Maintenance/Repairs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1,125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1,000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273289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(Entryway Refurbishment)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6,700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2,000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85511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Water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557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750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73057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Postage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250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13505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Other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115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 $         183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523309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effectLst/>
                          <a:latin typeface="Arial" panose="020B0604020202020204" pitchFamily="34" charset="0"/>
                        </a:rPr>
                        <a:t>Total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$     30,040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$     25,944</a:t>
                      </a:r>
                    </a:p>
                  </a:txBody>
                  <a:tcPr marL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70794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2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Total per house (</a:t>
                      </a:r>
                      <a:r>
                        <a:rPr kumimoji="0"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approx.)</a:t>
                      </a:r>
                    </a:p>
                  </a:txBody>
                  <a:tcPr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fontAlgn="b" latinLnBrk="0" hangingPunct="1"/>
                      <a:r>
                        <a:rPr kumimoji="0"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$          271</a:t>
                      </a:r>
                    </a:p>
                  </a:txBody>
                  <a:tcPr marL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$          234</a:t>
                      </a:r>
                    </a:p>
                  </a:txBody>
                  <a:tcPr marL="0" marT="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075735"/>
                  </a:ext>
                </a:extLst>
              </a:tr>
            </a:tbl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94E627B-C608-4E31-AB16-8E2BBBC5AC45}"/>
              </a:ext>
            </a:extLst>
          </p:cNvPr>
          <p:cNvSpPr txBox="1">
            <a:spLocks/>
          </p:cNvSpPr>
          <p:nvPr/>
        </p:nvSpPr>
        <p:spPr>
          <a:xfrm>
            <a:off x="1981200" y="4724400"/>
            <a:ext cx="6952488" cy="1524000"/>
          </a:xfrm>
          <a:prstGeom prst="rect">
            <a:avLst/>
          </a:prstGeom>
        </p:spPr>
        <p:txBody>
          <a:bodyPr/>
          <a:lstStyle>
            <a:lvl1pPr marL="365760" indent="-283464" algn="l" rtl="0" eaLnBrk="1" latinLnBrk="0" hangingPunct="1">
              <a:lnSpc>
                <a:spcPct val="100000"/>
              </a:lnSpc>
              <a:spcBef>
                <a:spcPts val="600"/>
              </a:spcBef>
              <a:buClrTx/>
              <a:buSzPct val="80000"/>
              <a:buFont typeface="Arial" panose="020B0604020202020204" pitchFamily="34" charset="0"/>
              <a:buChar char="•"/>
              <a:defRPr kumimoji="0" sz="32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640080" indent="-237744" algn="l" rtl="0" eaLnBrk="1" latinLnBrk="0" hangingPunct="1">
              <a:lnSpc>
                <a:spcPct val="100000"/>
              </a:lnSpc>
              <a:spcBef>
                <a:spcPts val="550"/>
              </a:spcBef>
              <a:buClrTx/>
              <a:buSzPct val="75000"/>
              <a:buFont typeface="Wingdings" panose="05000000000000000000" pitchFamily="2" charset="2"/>
              <a:buChar char="Ø"/>
              <a:defRPr kumimoji="0" sz="2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86968" indent="-22860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SzPct val="75000"/>
              <a:buFont typeface="Wingdings" panose="05000000000000000000" pitchFamily="2" charset="2"/>
              <a:buChar char="ü"/>
              <a:defRPr kumimoji="0"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097280" indent="-173736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298448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Tx/>
              <a:buFont typeface="Arial" panose="020B0604020202020204" pitchFamily="34" charset="0"/>
              <a:buChar char="•"/>
              <a:defRPr kumimoji="0"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150876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l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182880" indent="-182880"/>
            <a:r>
              <a:rPr lang="en-US" sz="1800" dirty="0"/>
              <a:t>Looking at options for higher quality solar powered lights at entryways</a:t>
            </a:r>
          </a:p>
          <a:p>
            <a:pPr marL="182880" indent="-182880"/>
            <a:r>
              <a:rPr lang="en-US" sz="1800" dirty="0"/>
              <a:t>Targeting no more than $500 per monument</a:t>
            </a:r>
          </a:p>
          <a:p>
            <a:pPr marL="182880" indent="-182880"/>
            <a:r>
              <a:rPr lang="en-US" sz="1800" dirty="0"/>
              <a:t>Stay with $250 / year dues</a:t>
            </a:r>
          </a:p>
          <a:p>
            <a:pPr marL="182880" indent="-182880"/>
            <a:endParaRPr lang="en-US" sz="1800" dirty="0"/>
          </a:p>
          <a:p>
            <a:pPr marL="0" indent="0" algn="ctr">
              <a:buNone/>
            </a:pPr>
            <a:r>
              <a:rPr lang="en-US" sz="1800" dirty="0"/>
              <a:t>Questions?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50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B803-9359-4A1D-BB86-BA027DA8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Projects: 2019 – mid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7862-A57A-463D-8DD5-801CC53AD9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524000"/>
            <a:ext cx="6952488" cy="48768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2000" dirty="0"/>
              <a:t>Trees on Cook Ranch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Mike Seraphin cut back trees</a:t>
            </a:r>
          </a:p>
          <a:p>
            <a:pPr marL="82296" indent="0">
              <a:buNone/>
            </a:pPr>
            <a:r>
              <a:rPr lang="en-US" sz="2000" dirty="0"/>
              <a:t>Front Entrances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Many plants damaged during heat (summer 2020) </a:t>
            </a:r>
            <a:br>
              <a:rPr lang="en-US" sz="1800" dirty="0"/>
            </a:br>
            <a:r>
              <a:rPr lang="en-US" sz="1800" dirty="0"/>
              <a:t>and extreme cold (February 2021)</a:t>
            </a:r>
          </a:p>
          <a:p>
            <a:pPr lvl="1">
              <a:spcBef>
                <a:spcPts val="0"/>
              </a:spcBef>
            </a:pPr>
            <a:r>
              <a:rPr lang="en-US" sz="1800"/>
              <a:t>Replaced metal </a:t>
            </a:r>
            <a:r>
              <a:rPr lang="en-US" sz="1800" dirty="0"/>
              <a:t>border with stone; planted new bushes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Each monument now has its own hose bib, </a:t>
            </a:r>
            <a:br>
              <a:rPr lang="en-US" sz="1800" dirty="0"/>
            </a:br>
            <a:r>
              <a:rPr lang="en-US" sz="1800" dirty="0"/>
              <a:t>battery-operated timer, and soaker hose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Weed killer applied at each corner</a:t>
            </a:r>
          </a:p>
          <a:p>
            <a:pPr marL="82296" indent="0">
              <a:buNone/>
            </a:pPr>
            <a:r>
              <a:rPr lang="en-US" sz="2000" dirty="0"/>
              <a:t>Lighting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Wired lighting not practical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Inexpensive landscape lights now in use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Researching options for high quality solar lighting system</a:t>
            </a:r>
            <a:endParaRPr lang="en-US" sz="2000" dirty="0"/>
          </a:p>
          <a:p>
            <a:pPr marL="82296" indent="0">
              <a:buNone/>
            </a:pPr>
            <a:r>
              <a:rPr lang="en-US" sz="2000" dirty="0"/>
              <a:t>Wall Maintenance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Repair of wall cracks, cleaning, painting ~$10.6K</a:t>
            </a: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2764DE-0159-4D83-947D-ED18D1BB02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542" b="44068" l="23318" r="78326">
                        <a14:foregroundMark x1="52466" y1="33220" x2="52466" y2="33220"/>
                        <a14:foregroundMark x1="58296" y1="31186" x2="58296" y2="31186"/>
                        <a14:foregroundMark x1="56951" y1="31864" x2="56951" y2="31864"/>
                        <a14:foregroundMark x1="70404" y1="29492" x2="70404" y2="29492"/>
                        <a14:foregroundMark x1="76532" y1="29831" x2="76532" y2="29831"/>
                        <a14:foregroundMark x1="78326" y1="28814" x2="78326" y2="28814"/>
                        <a14:foregroundMark x1="68460" y1="34576" x2="68460" y2="34576"/>
                        <a14:foregroundMark x1="70105" y1="33898" x2="70105" y2="33898"/>
                        <a14:foregroundMark x1="23318" y1="39322" x2="23318" y2="39322"/>
                        <a14:foregroundMark x1="35725" y1="29492" x2="35725" y2="29492"/>
                        <a14:foregroundMark x1="45590" y1="30169" x2="45590" y2="30169"/>
                        <a14:foregroundMark x1="64425" y1="30169" x2="64425" y2="30169"/>
                        <a14:foregroundMark x1="62033" y1="22373" x2="62033" y2="22373"/>
                        <a14:foregroundMark x1="65172" y1="23390" x2="65172" y2="23390"/>
                        <a14:foregroundMark x1="71450" y1="22373" x2="71450" y2="22373"/>
                        <a14:foregroundMark x1="67713" y1="23390" x2="67713" y2="23390"/>
                        <a14:foregroundMark x1="43647" y1="34237" x2="43647" y2="34237"/>
                        <a14:backgroundMark x1="35127" y1="31864" x2="35127" y2="318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27" t="9582" r="19718" b="52089"/>
          <a:stretch/>
        </p:blipFill>
        <p:spPr>
          <a:xfrm>
            <a:off x="68826" y="6379029"/>
            <a:ext cx="1676400" cy="47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259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9982</TotalTime>
  <Words>1028</Words>
  <Application>Microsoft Office PowerPoint</Application>
  <PresentationFormat>On-screen Show (4:3)</PresentationFormat>
  <Paragraphs>220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Adobe Caslon Pro Bold</vt:lpstr>
      <vt:lpstr>Arial</vt:lpstr>
      <vt:lpstr>Calibri</vt:lpstr>
      <vt:lpstr>Georgia</vt:lpstr>
      <vt:lpstr>Gill Sans MT</vt:lpstr>
      <vt:lpstr>Verdana</vt:lpstr>
      <vt:lpstr>Wingdings 2</vt:lpstr>
      <vt:lpstr>Solstice</vt:lpstr>
      <vt:lpstr>PowerPoint Presentation</vt:lpstr>
      <vt:lpstr>PowerPoint Presentation</vt:lpstr>
      <vt:lpstr>PowerPoint Presentation</vt:lpstr>
      <vt:lpstr>Introduce 2019/21 Board</vt:lpstr>
      <vt:lpstr>HOA Organization</vt:lpstr>
      <vt:lpstr>HOA Mission</vt:lpstr>
      <vt:lpstr>Financial Overview</vt:lpstr>
      <vt:lpstr>Outlook</vt:lpstr>
      <vt:lpstr>Projects: 2019 – mid 2021</vt:lpstr>
      <vt:lpstr>Upcoming Events</vt:lpstr>
      <vt:lpstr>Discussion Items</vt:lpstr>
      <vt:lpstr>Review of Board Positions</vt:lpstr>
      <vt:lpstr>Election of 2021/22 Board</vt:lpstr>
    </vt:vector>
  </TitlesOfParts>
  <Company>Lockheed Martin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Actions</dc:title>
  <dc:creator>grierjd</dc:creator>
  <cp:lastModifiedBy>David Jeffreys</cp:lastModifiedBy>
  <cp:revision>237</cp:revision>
  <cp:lastPrinted>2019-04-25T20:26:19Z</cp:lastPrinted>
  <dcterms:created xsi:type="dcterms:W3CDTF">2010-03-15T19:24:14Z</dcterms:created>
  <dcterms:modified xsi:type="dcterms:W3CDTF">2021-07-30T16:28:09Z</dcterms:modified>
</cp:coreProperties>
</file>