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handoutMasterIdLst>
    <p:handoutMasterId r:id="rId18"/>
  </p:handoutMasterIdLst>
  <p:sldIdLst>
    <p:sldId id="266" r:id="rId2"/>
    <p:sldId id="274" r:id="rId3"/>
    <p:sldId id="263" r:id="rId4"/>
    <p:sldId id="267" r:id="rId5"/>
    <p:sldId id="268" r:id="rId6"/>
    <p:sldId id="272" r:id="rId7"/>
    <p:sldId id="269" r:id="rId8"/>
    <p:sldId id="279" r:id="rId9"/>
    <p:sldId id="280" r:id="rId10"/>
    <p:sldId id="281" r:id="rId11"/>
    <p:sldId id="282" r:id="rId12"/>
    <p:sldId id="276" r:id="rId13"/>
    <p:sldId id="283" r:id="rId14"/>
    <p:sldId id="275" r:id="rId15"/>
    <p:sldId id="270" r:id="rId16"/>
    <p:sldId id="271" r:id="rId17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3765"/>
    <a:srgbClr val="DBCAAF"/>
    <a:srgbClr val="EFE3AF"/>
    <a:srgbClr val="F1C2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4" autoAdjust="0"/>
    <p:restoredTop sz="94590" autoAdjust="0"/>
  </p:normalViewPr>
  <p:slideViewPr>
    <p:cSldViewPr>
      <p:cViewPr varScale="1">
        <p:scale>
          <a:sx n="114" d="100"/>
          <a:sy n="114" d="100"/>
        </p:scale>
        <p:origin x="1278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7" d="100"/>
          <a:sy n="77" d="100"/>
        </p:scale>
        <p:origin x="2442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ve3\Documents\La%20Bandera%20HOA\Reports,%20etc\2019%20Annual%20Meeting%20Shee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ve3\Documents\La%20Bandera%20HOA\Reports,%20etc\2019%20Annual%20Meeting%20Shee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1"/>
          <c:order val="0"/>
          <c:tx>
            <c:strRef>
              <c:f>Sheet2!$A$30</c:f>
              <c:strCache>
                <c:ptCount val="1"/>
                <c:pt idx="0">
                  <c:v>Master Dues</c:v>
                </c:pt>
              </c:strCache>
            </c:strRef>
          </c:tx>
          <c:spPr>
            <a:solidFill>
              <a:srgbClr val="FFCCCC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Sheet2!$B$29:$I$29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Sheet2!$B$30:$I$30</c:f>
              <c:numCache>
                <c:formatCode>"$"\ #,##0_);[Red]\("$"#,##0\)</c:formatCode>
                <c:ptCount val="8"/>
                <c:pt idx="0">
                  <c:v>7202.8</c:v>
                </c:pt>
                <c:pt idx="1">
                  <c:v>7202.8</c:v>
                </c:pt>
                <c:pt idx="2">
                  <c:v>7202.8</c:v>
                </c:pt>
                <c:pt idx="3">
                  <c:v>7202.8</c:v>
                </c:pt>
                <c:pt idx="4">
                  <c:v>8348.7000000000007</c:v>
                </c:pt>
                <c:pt idx="5">
                  <c:v>8348.7000000000007</c:v>
                </c:pt>
                <c:pt idx="6">
                  <c:v>8348.7000000000007</c:v>
                </c:pt>
                <c:pt idx="7">
                  <c:v>8348.7000000000007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A6-4074-9055-87F92B636EB8}"/>
            </c:ext>
          </c:extLst>
        </c:ser>
        <c:ser>
          <c:idx val="2"/>
          <c:order val="1"/>
          <c:tx>
            <c:strRef>
              <c:f>Sheet2!$A$31</c:f>
              <c:strCache>
                <c:ptCount val="1"/>
                <c:pt idx="0">
                  <c:v>Wall Fund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Sheet2!$B$29:$I$29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Sheet2!$B$31:$I$31</c:f>
              <c:numCache>
                <c:formatCode>"$"\ #,##0_);[Red]\("$"#,##0\)</c:formatCode>
                <c:ptCount val="8"/>
                <c:pt idx="0">
                  <c:v>5044.95</c:v>
                </c:pt>
                <c:pt idx="1">
                  <c:v>5086.08</c:v>
                </c:pt>
                <c:pt idx="2">
                  <c:v>5000</c:v>
                </c:pt>
                <c:pt idx="3">
                  <c:v>5000</c:v>
                </c:pt>
                <c:pt idx="4">
                  <c:v>5000</c:v>
                </c:pt>
                <c:pt idx="5">
                  <c:v>5000</c:v>
                </c:pt>
                <c:pt idx="6">
                  <c:v>5000</c:v>
                </c:pt>
                <c:pt idx="7">
                  <c:v>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EA6-4074-9055-87F92B636EB8}"/>
            </c:ext>
          </c:extLst>
        </c:ser>
        <c:ser>
          <c:idx val="3"/>
          <c:order val="2"/>
          <c:tx>
            <c:strRef>
              <c:f>Sheet2!$A$32</c:f>
              <c:strCache>
                <c:ptCount val="1"/>
                <c:pt idx="0">
                  <c:v>Landscape</c:v>
                </c:pt>
              </c:strCache>
            </c:strRef>
          </c:tx>
          <c:spPr>
            <a:solidFill>
              <a:srgbClr val="FFE39D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Sheet2!$B$29:$I$29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Sheet2!$B$32:$I$32</c:f>
              <c:numCache>
                <c:formatCode>"$"\ #,##0_);[Red]\("$"#,##0\)</c:formatCode>
                <c:ptCount val="8"/>
                <c:pt idx="0">
                  <c:v>6550.26</c:v>
                </c:pt>
                <c:pt idx="1">
                  <c:v>7739.91</c:v>
                </c:pt>
                <c:pt idx="2">
                  <c:v>7699.3600000000006</c:v>
                </c:pt>
                <c:pt idx="3">
                  <c:v>7231.2000000000016</c:v>
                </c:pt>
                <c:pt idx="4">
                  <c:v>8053.9000000000024</c:v>
                </c:pt>
                <c:pt idx="5">
                  <c:v>11753.900000000001</c:v>
                </c:pt>
                <c:pt idx="6">
                  <c:v>5318.46</c:v>
                </c:pt>
                <c:pt idx="7">
                  <c:v>4811.8500000000004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EA6-4074-9055-87F92B636EB8}"/>
            </c:ext>
          </c:extLst>
        </c:ser>
        <c:ser>
          <c:idx val="4"/>
          <c:order val="3"/>
          <c:tx>
            <c:strRef>
              <c:f>Sheet2!$A$33</c:f>
              <c:strCache>
                <c:ptCount val="1"/>
                <c:pt idx="0">
                  <c:v>Maintenance/Repairs</c:v>
                </c:pt>
              </c:strCache>
            </c:strRef>
          </c:tx>
          <c:spPr>
            <a:solidFill>
              <a:srgbClr val="FFFF00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Sheet2!$B$29:$I$29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Sheet2!$B$33:$I$33</c:f>
              <c:numCache>
                <c:formatCode>General</c:formatCode>
                <c:ptCount val="8"/>
                <c:pt idx="0" formatCode="&quot;$&quot;\ #,##0_);[Red]\(&quot;$&quot;#,##0\)">
                  <c:v>1395.19</c:v>
                </c:pt>
                <c:pt idx="2" formatCode="&quot;$&quot;\ #,##0_);[Red]\(&quot;$&quot;#,##0\)">
                  <c:v>1591.28</c:v>
                </c:pt>
                <c:pt idx="3" formatCode="&quot;$&quot;\ #,##0_);[Red]\(&quot;$&quot;#,##0\)">
                  <c:v>1119.8000000000002</c:v>
                </c:pt>
                <c:pt idx="4" formatCode="&quot;$&quot;\ #,##0_);[Red]\(&quot;$&quot;#,##0\)">
                  <c:v>2087.17</c:v>
                </c:pt>
                <c:pt idx="5" formatCode="&quot;$&quot;\ #,##0_);[Red]\(&quot;$&quot;#,##0\)">
                  <c:v>1658.2199999999998</c:v>
                </c:pt>
                <c:pt idx="6" formatCode="&quot;$&quot;\ #,##0_);[Red]\(&quot;$&quot;#,##0\)">
                  <c:v>848</c:v>
                </c:pt>
                <c:pt idx="7" formatCode="&quot;$&quot;\ #,##0_);[Red]\(&quot;$&quot;#,##0\)">
                  <c:v>3947.2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EA6-4074-9055-87F92B636EB8}"/>
            </c:ext>
          </c:extLst>
        </c:ser>
        <c:ser>
          <c:idx val="5"/>
          <c:order val="4"/>
          <c:tx>
            <c:strRef>
              <c:f>Sheet2!$A$34</c:f>
              <c:strCache>
                <c:ptCount val="1"/>
                <c:pt idx="0">
                  <c:v>Water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Sheet2!$B$29:$I$29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Sheet2!$B$34:$I$34</c:f>
              <c:numCache>
                <c:formatCode>"$"\ #,##0_);[Red]\("$"#,##0\)</c:formatCode>
                <c:ptCount val="8"/>
                <c:pt idx="0">
                  <c:v>1424.9399999999998</c:v>
                </c:pt>
                <c:pt idx="1">
                  <c:v>1079.28</c:v>
                </c:pt>
                <c:pt idx="2">
                  <c:v>693.16</c:v>
                </c:pt>
                <c:pt idx="3">
                  <c:v>2021.8400000000006</c:v>
                </c:pt>
                <c:pt idx="4">
                  <c:v>1489.3700000000003</c:v>
                </c:pt>
                <c:pt idx="5">
                  <c:v>1978</c:v>
                </c:pt>
                <c:pt idx="6">
                  <c:v>1294.1800000000003</c:v>
                </c:pt>
                <c:pt idx="7">
                  <c:v>2887.58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EA6-4074-9055-87F92B636EB8}"/>
            </c:ext>
          </c:extLst>
        </c:ser>
        <c:ser>
          <c:idx val="6"/>
          <c:order val="5"/>
          <c:tx>
            <c:strRef>
              <c:f>Sheet2!$A$35</c:f>
              <c:strCache>
                <c:ptCount val="1"/>
                <c:pt idx="0">
                  <c:v>Insurance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Sheet2!$B$29:$I$29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Sheet2!$B$35:$I$35</c:f>
              <c:numCache>
                <c:formatCode>"$"\ #,##0_);[Red]\("$"#,##0\)</c:formatCode>
                <c:ptCount val="8"/>
                <c:pt idx="0">
                  <c:v>1931</c:v>
                </c:pt>
                <c:pt idx="1">
                  <c:v>1956</c:v>
                </c:pt>
                <c:pt idx="2">
                  <c:v>1963</c:v>
                </c:pt>
                <c:pt idx="3">
                  <c:v>2029</c:v>
                </c:pt>
                <c:pt idx="4">
                  <c:v>2198</c:v>
                </c:pt>
                <c:pt idx="5">
                  <c:v>2643</c:v>
                </c:pt>
                <c:pt idx="6">
                  <c:v>2343</c:v>
                </c:pt>
                <c:pt idx="7">
                  <c:v>2674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EA6-4074-9055-87F92B636EB8}"/>
            </c:ext>
          </c:extLst>
        </c:ser>
        <c:ser>
          <c:idx val="7"/>
          <c:order val="6"/>
          <c:tx>
            <c:strRef>
              <c:f>Sheet2!$A$36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Sheet2!$B$29:$I$29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Sheet2!$B$36:$I$36</c:f>
              <c:numCache>
                <c:formatCode>"$"\ #,##0_);[Red]\("$"#,##0\)</c:formatCode>
                <c:ptCount val="8"/>
                <c:pt idx="0">
                  <c:v>184.82</c:v>
                </c:pt>
                <c:pt idx="1">
                  <c:v>186.4</c:v>
                </c:pt>
                <c:pt idx="2">
                  <c:v>1038.9099999999999</c:v>
                </c:pt>
                <c:pt idx="3">
                  <c:v>388.27</c:v>
                </c:pt>
                <c:pt idx="4">
                  <c:v>386.48</c:v>
                </c:pt>
                <c:pt idx="5">
                  <c:v>591.17000000000007</c:v>
                </c:pt>
                <c:pt idx="6">
                  <c:v>346.21999999999997</c:v>
                </c:pt>
                <c:pt idx="7">
                  <c:v>258.56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EA6-4074-9055-87F92B636E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1733800"/>
        <c:axId val="471734192"/>
      </c:barChart>
      <c:catAx>
        <c:axId val="471733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1734192"/>
        <c:crosses val="autoZero"/>
        <c:auto val="1"/>
        <c:lblAlgn val="ctr"/>
        <c:lblOffset val="100"/>
        <c:noMultiLvlLbl val="0"/>
      </c:catAx>
      <c:valAx>
        <c:axId val="471734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\ #,##0_);[Red]\(&quot;$&quot;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1733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2018 Water Bills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229103162138005"/>
          <c:y val="5.5607951477085096E-2"/>
          <c:w val="0.87737587534547701"/>
          <c:h val="0.7435735017243838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'Accounting Detail'!$B$1025:$B$1036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'Accounting Detail'!$H$810:$H$867</c:f>
              <c:numCache>
                <c:formatCode>_("$"* #,##0.00_);_("$"* \(#,##0.00\);_("$"* "-"??_);_(@_)</c:formatCode>
                <c:ptCount val="12"/>
                <c:pt idx="0">
                  <c:v>78.83</c:v>
                </c:pt>
                <c:pt idx="1">
                  <c:v>477.15</c:v>
                </c:pt>
                <c:pt idx="2">
                  <c:v>292.77</c:v>
                </c:pt>
                <c:pt idx="3">
                  <c:v>32.71</c:v>
                </c:pt>
                <c:pt idx="4">
                  <c:v>32.71</c:v>
                </c:pt>
                <c:pt idx="5">
                  <c:v>32.71</c:v>
                </c:pt>
                <c:pt idx="6">
                  <c:v>112.79</c:v>
                </c:pt>
                <c:pt idx="7">
                  <c:v>551.62</c:v>
                </c:pt>
                <c:pt idx="8">
                  <c:v>766.32</c:v>
                </c:pt>
                <c:pt idx="9">
                  <c:v>206.58</c:v>
                </c:pt>
                <c:pt idx="10">
                  <c:v>257.7</c:v>
                </c:pt>
                <c:pt idx="11">
                  <c:v>45.69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BC-499A-B467-100363E39F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64414752"/>
        <c:axId val="472472936"/>
      </c:barChart>
      <c:catAx>
        <c:axId val="464414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2472936"/>
        <c:crosses val="autoZero"/>
        <c:auto val="1"/>
        <c:lblAlgn val="ctr"/>
        <c:lblOffset val="100"/>
        <c:noMultiLvlLbl val="0"/>
      </c:catAx>
      <c:valAx>
        <c:axId val="472472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_(&quot;$&quot;* #,##0.00_);_(&quot;$&quot;* \(#,##0.00\);_(&quot;$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4414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7FCC7-B61E-4BAD-A590-7ABF04F53D0F}" type="datetimeFigureOut">
              <a:rPr lang="en-US" smtClean="0"/>
              <a:t>4/28/2019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8B4411-3A17-4AFB-9948-85FA9CF59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2981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1" y="2559814"/>
            <a:ext cx="9140890" cy="429818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4/28/2019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3200400" y="0"/>
            <a:ext cx="5943600" cy="2541804"/>
          </a:xfrm>
          <a:prstGeom prst="rect">
            <a:avLst/>
          </a:prstGeom>
          <a:solidFill>
            <a:srgbClr val="EFE3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4800" kern="1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eorgia" panose="02040502050405020303" pitchFamily="18" charset="0"/>
                <a:ea typeface="+mj-ea"/>
                <a:cs typeface="+mj-cs"/>
              </a:rPr>
              <a:t>Annual Meeting </a:t>
            </a:r>
          </a:p>
          <a:p>
            <a:pPr algn="ctr"/>
            <a:r>
              <a:rPr kumimoji="0" lang="en-US" sz="3600" kern="1200" dirty="0"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April 28, 2019</a:t>
            </a:r>
            <a:endParaRPr kumimoji="0" lang="en-US" sz="3600" b="1" kern="1200" cap="all" dirty="0">
              <a:solidFill>
                <a:schemeClr val="tx1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380790A-B3C4-49A3-892D-169BB23EC8A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8" y="0"/>
            <a:ext cx="3365059" cy="2523794"/>
          </a:xfrm>
          <a:prstGeom prst="rect">
            <a:avLst/>
          </a:prstGeom>
        </p:spPr>
      </p:pic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0" y="2541804"/>
            <a:ext cx="9144000" cy="18011"/>
          </a:xfrm>
          <a:prstGeom prst="line">
            <a:avLst/>
          </a:prstGeom>
          <a:ln w="76200">
            <a:solidFill>
              <a:srgbClr val="61376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ullet Content">
    <p:bg>
      <p:bgPr>
        <a:solidFill>
          <a:srgbClr val="EFE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906383" y="-54"/>
            <a:ext cx="723450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4/28/2019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1830183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981200" y="457200"/>
            <a:ext cx="6952488" cy="9144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000" b="1">
                <a:latin typeface="Georgia" panose="02040502050405020303" pitchFamily="18" charset="0"/>
              </a:defRPr>
            </a:lvl1pPr>
          </a:lstStyle>
          <a:p>
            <a:r>
              <a:rPr kumimoji="0" lang="en-US" dirty="0"/>
              <a:t>Click to edit 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1981200" y="1828800"/>
            <a:ext cx="6952488" cy="4419600"/>
          </a:xfrm>
          <a:prstGeom prst="rect">
            <a:avLst/>
          </a:prstGeom>
        </p:spPr>
        <p:txBody>
          <a:bodyPr/>
          <a:lstStyle>
            <a:lvl1pPr marL="365760" indent="-283464">
              <a:buClrTx/>
              <a:buFont typeface="Arial" panose="020B0604020202020204" pitchFamily="34" charset="0"/>
              <a:buChar char="•"/>
              <a:defRPr sz="2800">
                <a:latin typeface="+mj-lt"/>
              </a:defRPr>
            </a:lvl1pPr>
            <a:lvl2pPr marL="640080" indent="-237744">
              <a:buClrTx/>
              <a:buFont typeface="Arial" panose="020B0604020202020204" pitchFamily="34" charset="0"/>
              <a:buChar char="•"/>
              <a:defRPr sz="2400">
                <a:latin typeface="+mj-lt"/>
              </a:defRPr>
            </a:lvl2pPr>
            <a:lvl3pPr marL="886968" indent="-228600">
              <a:buClrTx/>
              <a:buFont typeface="Arial" panose="020B0604020202020204" pitchFamily="34" charset="0"/>
              <a:buChar char="•"/>
              <a:defRPr sz="2000">
                <a:latin typeface="+mj-lt"/>
              </a:defRPr>
            </a:lvl3pPr>
            <a:lvl4pPr marL="1097280" indent="-173736">
              <a:buClrTx/>
              <a:buFont typeface="Arial" panose="020B0604020202020204" pitchFamily="34" charset="0"/>
              <a:buChar char="•"/>
              <a:defRPr sz="1800">
                <a:latin typeface="+mj-lt"/>
              </a:defRPr>
            </a:lvl4pPr>
            <a:lvl5pPr marL="1298448" indent="-182880">
              <a:buClrTx/>
              <a:buFont typeface="Arial" panose="020B0604020202020204" pitchFamily="34" charset="0"/>
              <a:buChar char="•"/>
              <a:defRPr sz="1800">
                <a:latin typeface="+mj-lt"/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5" name="Straight Connector 14"/>
          <p:cNvCxnSpPr>
            <a:cxnSpLocks/>
          </p:cNvCxnSpPr>
          <p:nvPr userDrawn="1"/>
        </p:nvCxnSpPr>
        <p:spPr>
          <a:xfrm>
            <a:off x="1981200" y="1447800"/>
            <a:ext cx="6952488" cy="0"/>
          </a:xfrm>
          <a:prstGeom prst="line">
            <a:avLst/>
          </a:prstGeom>
          <a:ln w="76200">
            <a:solidFill>
              <a:srgbClr val="6137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98FF24BE-1600-413C-938D-07D7395C68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7" y="0"/>
            <a:ext cx="1828800" cy="1371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4/28/2019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1906383" y="-54"/>
            <a:ext cx="723450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 userDrawn="1"/>
        </p:nvSpPr>
        <p:spPr bwMode="invGray">
          <a:xfrm>
            <a:off x="1830183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191E5CC-08ED-4888-90BF-B94428D041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7" y="0"/>
            <a:ext cx="1828800" cy="1371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EFE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906383" y="-54"/>
            <a:ext cx="723450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 userDrawn="1"/>
        </p:nvSpPr>
        <p:spPr bwMode="invGray">
          <a:xfrm>
            <a:off x="1830183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4/28/2019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0F8B1E-DD2E-4B6E-A035-8672F75438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7" y="0"/>
            <a:ext cx="1828800" cy="1371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906383" y="-54"/>
            <a:ext cx="723450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 userDrawn="1"/>
        </p:nvSpPr>
        <p:spPr bwMode="invGray">
          <a:xfrm>
            <a:off x="1830183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4/28/2019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981200" y="457200"/>
            <a:ext cx="6952488" cy="9144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800" b="1">
                <a:latin typeface="Adobe Caslon Pro Bold" panose="0205070206050A020403" pitchFamily="18" charset="0"/>
              </a:defRPr>
            </a:lvl1pPr>
          </a:lstStyle>
          <a:p>
            <a:r>
              <a:rPr kumimoji="0" lang="en-US" dirty="0"/>
              <a:t>Click to edit 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3"/>
          </p:nvPr>
        </p:nvSpPr>
        <p:spPr>
          <a:xfrm>
            <a:off x="1981200" y="1828800"/>
            <a:ext cx="3087686" cy="4419600"/>
          </a:xfrm>
          <a:prstGeom prst="rect">
            <a:avLst/>
          </a:prstGeom>
        </p:spPr>
        <p:txBody>
          <a:bodyPr/>
          <a:lstStyle>
            <a:lvl1pPr marL="365760" indent="-283464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1pPr>
            <a:lvl2pPr marL="640080" indent="-237744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2pPr>
            <a:lvl3pPr marL="886968" indent="-228600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3pPr>
            <a:lvl4pPr marL="1097280" indent="-173736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4pPr>
            <a:lvl5pPr marL="1298448" indent="-182880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3" name="Straight Connector 12"/>
          <p:cNvCxnSpPr>
            <a:cxnSpLocks/>
          </p:cNvCxnSpPr>
          <p:nvPr userDrawn="1"/>
        </p:nvCxnSpPr>
        <p:spPr>
          <a:xfrm>
            <a:off x="1981200" y="1447800"/>
            <a:ext cx="6952488" cy="0"/>
          </a:xfrm>
          <a:prstGeom prst="line">
            <a:avLst/>
          </a:prstGeom>
          <a:ln w="76200">
            <a:solidFill>
              <a:srgbClr val="6137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/>
          <p:cNvSpPr>
            <a:spLocks noGrp="1"/>
          </p:cNvSpPr>
          <p:nvPr>
            <p:ph idx="14"/>
          </p:nvPr>
        </p:nvSpPr>
        <p:spPr>
          <a:xfrm>
            <a:off x="5294314" y="1828800"/>
            <a:ext cx="3087686" cy="4419600"/>
          </a:xfrm>
          <a:prstGeom prst="rect">
            <a:avLst/>
          </a:prstGeom>
        </p:spPr>
        <p:txBody>
          <a:bodyPr/>
          <a:lstStyle>
            <a:lvl1pPr marL="365760" indent="-283464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1pPr>
            <a:lvl2pPr marL="640080" indent="-237744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2pPr>
            <a:lvl3pPr marL="886968" indent="-228600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3pPr>
            <a:lvl4pPr marL="1097280" indent="-173736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4pPr>
            <a:lvl5pPr marL="1298448" indent="-182880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17E0437-5030-49E0-BFCE-3AB450B710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7" y="0"/>
            <a:ext cx="1828800" cy="13716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CB7358B-B9F1-4A41-9773-67A0192DDB31}" type="datetimeFigureOut">
              <a:rPr lang="en-US" smtClean="0"/>
              <a:pPr/>
              <a:t>4/28/2019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699" r:id="rId2"/>
    <p:sldLayoutId id="2147483703" r:id="rId3"/>
    <p:sldLayoutId id="2147483698" r:id="rId4"/>
    <p:sldLayoutId id="2147483700" r:id="rId5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3581400"/>
            <a:ext cx="5410200" cy="2385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3738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A787AD-1964-4B48-BD8F-285ED3C3D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Maintenance / Repair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444EB9C-E8CA-4501-A98C-7DCC228DCD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326269"/>
              </p:ext>
            </p:extLst>
          </p:nvPr>
        </p:nvGraphicFramePr>
        <p:xfrm>
          <a:off x="1981200" y="1595238"/>
          <a:ext cx="6953250" cy="1300362"/>
        </p:xfrm>
        <a:graphic>
          <a:graphicData uri="http://schemas.openxmlformats.org/drawingml/2006/table">
            <a:tbl>
              <a:tblPr/>
              <a:tblGrid>
                <a:gridCol w="763353">
                  <a:extLst>
                    <a:ext uri="{9D8B030D-6E8A-4147-A177-3AD203B41FA5}">
                      <a16:colId xmlns:a16="http://schemas.microsoft.com/office/drawing/2014/main" val="74631702"/>
                    </a:ext>
                  </a:extLst>
                </a:gridCol>
                <a:gridCol w="1778164">
                  <a:extLst>
                    <a:ext uri="{9D8B030D-6E8A-4147-A177-3AD203B41FA5}">
                      <a16:colId xmlns:a16="http://schemas.microsoft.com/office/drawing/2014/main" val="2929931002"/>
                    </a:ext>
                  </a:extLst>
                </a:gridCol>
                <a:gridCol w="808256">
                  <a:extLst>
                    <a:ext uri="{9D8B030D-6E8A-4147-A177-3AD203B41FA5}">
                      <a16:colId xmlns:a16="http://schemas.microsoft.com/office/drawing/2014/main" val="2408849626"/>
                    </a:ext>
                  </a:extLst>
                </a:gridCol>
                <a:gridCol w="3603477">
                  <a:extLst>
                    <a:ext uri="{9D8B030D-6E8A-4147-A177-3AD203B41FA5}">
                      <a16:colId xmlns:a16="http://schemas.microsoft.com/office/drawing/2014/main" val="3744887170"/>
                    </a:ext>
                  </a:extLst>
                </a:gridCol>
              </a:tblGrid>
              <a:tr h="161703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Date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Description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Expense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Notes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5997112"/>
                  </a:ext>
                </a:extLst>
              </a:tr>
              <a:tr h="161703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2/21/2018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Moseley Utility Construction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1,500.00 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Boring work - refunded Sept 2018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9591639"/>
                  </a:ext>
                </a:extLst>
              </a:tr>
              <a:tr h="161703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6/15/2018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Extreme Electrical Service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2,500.00 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Wiring, conduit, trenching, etc.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3970769"/>
                  </a:ext>
                </a:extLst>
              </a:tr>
              <a:tr h="161703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7/5/2018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Jason Gosnell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175.00 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Irrigation Repair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1734188"/>
                  </a:ext>
                </a:extLst>
              </a:tr>
              <a:tr h="161703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7/18/2018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Jason Gosnell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882.50 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Irrigation Repair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1886294"/>
                  </a:ext>
                </a:extLst>
              </a:tr>
              <a:tr h="161703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8/13/2018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Trinity River Landscaping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389.70 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Compact soil along wall where trench for electrical was dug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3023262"/>
                  </a:ext>
                </a:extLst>
              </a:tr>
              <a:tr h="161703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9/21/2018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Moseley Utility Construction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(1,500.00)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Refunded due to problems with city inspections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2288951"/>
                  </a:ext>
                </a:extLst>
              </a:tr>
              <a:tr h="168441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1" u="none" strike="noStrike" dirty="0">
                          <a:effectLst/>
                          <a:latin typeface="Arial" panose="020B0604020202020204" pitchFamily="34" charset="0"/>
                        </a:rPr>
                        <a:t>Total for 2018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en-US" sz="1000" b="1" i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3,947.20 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6621089"/>
                  </a:ext>
                </a:extLst>
              </a:tr>
            </a:tbl>
          </a:graphicData>
        </a:graphic>
      </p:graphicFrame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0D5C841-5239-489B-88F8-161E8A858F53}"/>
              </a:ext>
            </a:extLst>
          </p:cNvPr>
          <p:cNvSpPr txBox="1">
            <a:spLocks/>
          </p:cNvSpPr>
          <p:nvPr/>
        </p:nvSpPr>
        <p:spPr>
          <a:xfrm>
            <a:off x="1981200" y="2971800"/>
            <a:ext cx="6705600" cy="1524000"/>
          </a:xfrm>
          <a:prstGeom prst="rect">
            <a:avLst/>
          </a:prstGeom>
        </p:spPr>
        <p:txBody>
          <a:bodyPr/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SzPct val="80000"/>
              <a:buFont typeface="Arial" panose="020B0604020202020204" pitchFamily="34" charset="0"/>
              <a:buChar char="•"/>
              <a:defRPr kumimoji="0" sz="3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Tx/>
              <a:buSzPct val="75000"/>
              <a:buFont typeface="Wingdings" panose="05000000000000000000" pitchFamily="2" charset="2"/>
              <a:buChar char="Ø"/>
              <a:defRPr kumimoji="0" sz="2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Tx/>
              <a:buSzPct val="75000"/>
              <a:buFont typeface="Wingdings" panose="05000000000000000000" pitchFamily="2" charset="2"/>
              <a:buChar char="ü"/>
              <a:defRPr kumimoji="0"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Tx/>
              <a:buFont typeface="Arial" panose="020B0604020202020204" pitchFamily="34" charset="0"/>
              <a:buChar char="•"/>
              <a:defRPr kumimoji="0"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Tx/>
              <a:buFont typeface="Arial" panose="020B0604020202020204" pitchFamily="34" charset="0"/>
              <a:buChar char="•"/>
              <a:defRPr kumimoji="0"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82880" indent="-182880"/>
            <a:r>
              <a:rPr lang="en-US" sz="1800" dirty="0"/>
              <a:t>Wall Lighting Project:</a:t>
            </a:r>
          </a:p>
          <a:p>
            <a:pPr marL="457200" lvl="1" indent="-18288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Unexpected issue:  city wants conduit under streets buried under water mains, which would be nearly 10’ deep</a:t>
            </a:r>
          </a:p>
          <a:p>
            <a:pPr marL="457200" lvl="1" indent="-18288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Trying to negotiate an acceptable &amp; affordable alternative </a:t>
            </a:r>
          </a:p>
          <a:p>
            <a:pPr marL="457200" lvl="1" indent="-18288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Trying out solar-powered lighting as an interim solution</a:t>
            </a:r>
          </a:p>
          <a:p>
            <a:pPr marL="182880" indent="-182880"/>
            <a:r>
              <a:rPr lang="en-US" sz="1800" dirty="0"/>
              <a:t>Irrigation:</a:t>
            </a:r>
          </a:p>
          <a:p>
            <a:pPr marL="457200" lvl="1" indent="-18288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Breaks in system continue to drive significant unplanned costs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002A0B8B-B90B-49CF-92D4-12CE6EAD27C4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2057400" y="5129213"/>
          <a:ext cx="6870573" cy="14239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E05F878-6961-4176-A582-6936D2812138}"/>
              </a:ext>
            </a:extLst>
          </p:cNvPr>
          <p:cNvSpPr/>
          <p:nvPr/>
        </p:nvSpPr>
        <p:spPr>
          <a:xfrm>
            <a:off x="3347085" y="5181600"/>
            <a:ext cx="838200" cy="1371600"/>
          </a:xfrm>
          <a:prstGeom prst="round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Break #1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38D34FD-F076-450C-85A5-EBF0C72AE065}"/>
              </a:ext>
            </a:extLst>
          </p:cNvPr>
          <p:cNvSpPr/>
          <p:nvPr/>
        </p:nvSpPr>
        <p:spPr>
          <a:xfrm>
            <a:off x="6366510" y="5181600"/>
            <a:ext cx="838200" cy="1371600"/>
          </a:xfrm>
          <a:prstGeom prst="round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Break #2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F0C41B-CD2E-4BF4-B2BF-4F7457239454}"/>
              </a:ext>
            </a:extLst>
          </p:cNvPr>
          <p:cNvSpPr txBox="1"/>
          <p:nvPr/>
        </p:nvSpPr>
        <p:spPr>
          <a:xfrm>
            <a:off x="76179" y="4209589"/>
            <a:ext cx="175262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0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Benbrook Water is working on making usage info available in ‘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realtime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’ 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0134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8071F-88F1-4AB8-B086-46D8AE5D0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Outlook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3B5C169-C9C8-4C61-966E-13396083EACD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582924" y="1828800"/>
          <a:ext cx="3749040" cy="2514600"/>
        </p:xfrm>
        <a:graphic>
          <a:graphicData uri="http://schemas.openxmlformats.org/drawingml/2006/table">
            <a:tbl>
              <a:tblPr/>
              <a:tblGrid>
                <a:gridCol w="1920240">
                  <a:extLst>
                    <a:ext uri="{9D8B030D-6E8A-4147-A177-3AD203B41FA5}">
                      <a16:colId xmlns:a16="http://schemas.microsoft.com/office/drawing/2014/main" val="263733176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26036926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255012422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Expense Type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115036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Master Dues</a:t>
                      </a:r>
                    </a:p>
                  </a:txBody>
                  <a:tcPr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5D3D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8349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9000</a:t>
                      </a:r>
                    </a:p>
                  </a:txBody>
                  <a:tcPr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797627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Wall Fund</a:t>
                      </a:r>
                    </a:p>
                  </a:txBody>
                  <a:tcPr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E4A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5000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5000</a:t>
                      </a:r>
                    </a:p>
                  </a:txBody>
                  <a:tcPr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628425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Landscape</a:t>
                      </a:r>
                    </a:p>
                  </a:txBody>
                  <a:tcPr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39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5000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5200</a:t>
                      </a:r>
                    </a:p>
                  </a:txBody>
                  <a:tcPr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49776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Maintenance/Repairs</a:t>
                      </a:r>
                    </a:p>
                  </a:txBody>
                  <a:tcPr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8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3000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1400</a:t>
                      </a:r>
                    </a:p>
                  </a:txBody>
                  <a:tcPr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161461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Water</a:t>
                      </a:r>
                    </a:p>
                  </a:txBody>
                  <a:tcPr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FE2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1500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1500</a:t>
                      </a:r>
                    </a:p>
                  </a:txBody>
                  <a:tcPr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273289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Insurance</a:t>
                      </a:r>
                    </a:p>
                  </a:txBody>
                  <a:tcPr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1B2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2921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3000</a:t>
                      </a:r>
                    </a:p>
                  </a:txBody>
                  <a:tcPr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713505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Electricity</a:t>
                      </a:r>
                    </a:p>
                  </a:txBody>
                  <a:tcPr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BC9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?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240</a:t>
                      </a:r>
                    </a:p>
                  </a:txBody>
                  <a:tcPr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603054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Other</a:t>
                      </a:r>
                    </a:p>
                  </a:txBody>
                  <a:tcPr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300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300</a:t>
                      </a:r>
                    </a:p>
                  </a:txBody>
                  <a:tcPr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523309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$ 26,070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$ 25,640</a:t>
                      </a:r>
                    </a:p>
                  </a:txBody>
                  <a:tcPr marL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707940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n-U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Total per house (approx.)</a:t>
                      </a:r>
                    </a:p>
                  </a:txBody>
                  <a:tcPr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$ 235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$ 230</a:t>
                      </a:r>
                    </a:p>
                  </a:txBody>
                  <a:tcPr marL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075735"/>
                  </a:ext>
                </a:extLst>
              </a:tr>
            </a:tbl>
          </a:graphicData>
        </a:graphic>
      </p:graphicFrame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94E627B-C608-4E31-AB16-8E2BBBC5AC45}"/>
              </a:ext>
            </a:extLst>
          </p:cNvPr>
          <p:cNvSpPr txBox="1">
            <a:spLocks/>
          </p:cNvSpPr>
          <p:nvPr/>
        </p:nvSpPr>
        <p:spPr>
          <a:xfrm>
            <a:off x="1981200" y="4572000"/>
            <a:ext cx="6952488" cy="1524000"/>
          </a:xfrm>
          <a:prstGeom prst="rect">
            <a:avLst/>
          </a:prstGeom>
        </p:spPr>
        <p:txBody>
          <a:bodyPr/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SzPct val="80000"/>
              <a:buFont typeface="Arial" panose="020B0604020202020204" pitchFamily="34" charset="0"/>
              <a:buChar char="•"/>
              <a:defRPr kumimoji="0" sz="3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Tx/>
              <a:buSzPct val="75000"/>
              <a:buFont typeface="Wingdings" panose="05000000000000000000" pitchFamily="2" charset="2"/>
              <a:buChar char="Ø"/>
              <a:defRPr kumimoji="0" sz="2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Tx/>
              <a:buSzPct val="75000"/>
              <a:buFont typeface="Wingdings" panose="05000000000000000000" pitchFamily="2" charset="2"/>
              <a:buChar char="ü"/>
              <a:defRPr kumimoji="0"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Tx/>
              <a:buFont typeface="Arial" panose="020B0604020202020204" pitchFamily="34" charset="0"/>
              <a:buChar char="•"/>
              <a:defRPr kumimoji="0"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Tx/>
              <a:buFont typeface="Arial" panose="020B0604020202020204" pitchFamily="34" charset="0"/>
              <a:buChar char="•"/>
              <a:defRPr kumimoji="0"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82880" indent="-182880"/>
            <a:r>
              <a:rPr lang="en-US" sz="1800" dirty="0"/>
              <a:t>‘Get back to normal’ on Maintenance/Repairs</a:t>
            </a:r>
          </a:p>
          <a:p>
            <a:pPr marL="182880" indent="-182880"/>
            <a:r>
              <a:rPr lang="en-US" sz="1800" dirty="0"/>
              <a:t>Avoid excessive water bills</a:t>
            </a:r>
          </a:p>
          <a:p>
            <a:pPr marL="182880" indent="-182880"/>
            <a:r>
              <a:rPr lang="en-US" sz="1800" dirty="0"/>
              <a:t>Should be able to go back down to $250/house</a:t>
            </a:r>
          </a:p>
          <a:p>
            <a:pPr marL="182880" indent="-182880"/>
            <a:endParaRPr lang="en-US" sz="1800" dirty="0"/>
          </a:p>
          <a:p>
            <a:pPr marL="0" indent="0" algn="ctr">
              <a:buNone/>
            </a:pPr>
            <a:r>
              <a:rPr lang="en-US" sz="1800" dirty="0"/>
              <a:t>Questions?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6509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EB803-9359-4A1D-BB86-BA027DA87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Beautification Projects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97862-A57A-463D-8DD5-801CC53AD9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828800"/>
            <a:ext cx="6952488" cy="4876800"/>
          </a:xfrm>
        </p:spPr>
        <p:txBody>
          <a:bodyPr>
            <a:noAutofit/>
          </a:bodyPr>
          <a:lstStyle/>
          <a:p>
            <a:pPr marL="82296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dirty="0"/>
              <a:t>Trees on Cook Ranch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Mike </a:t>
            </a:r>
            <a:r>
              <a:rPr lang="en-US" sz="2000" dirty="0" err="1"/>
              <a:t>Seraphin</a:t>
            </a:r>
            <a:r>
              <a:rPr lang="en-US" sz="2000" dirty="0"/>
              <a:t> cut back trees</a:t>
            </a:r>
          </a:p>
          <a:p>
            <a:pPr marL="82296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dirty="0"/>
              <a:t>Front Entrance Plantings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Volunteers planted front beds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Plants are perennials and return, but may need to be replaced on occasion</a:t>
            </a:r>
          </a:p>
          <a:p>
            <a:pPr marL="82296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dirty="0"/>
              <a:t>Sprinklers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Sprinklers will need some repair due to winter breakage</a:t>
            </a:r>
          </a:p>
          <a:p>
            <a:pPr marL="82296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dirty="0"/>
              <a:t>Lighting Project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Still negotiating with City of Benbrook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Temporary solar lights installed</a:t>
            </a:r>
          </a:p>
          <a:p>
            <a:pPr marL="82296" indent="0">
              <a:spcAft>
                <a:spcPts val="600"/>
              </a:spcAft>
              <a:buNone/>
            </a:pPr>
            <a:r>
              <a:rPr lang="en-US" sz="2000" dirty="0"/>
              <a:t>Wall Maintenance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Scheduling repair of wall cracks, cleaning, painting ~$14K</a:t>
            </a:r>
          </a:p>
          <a:p>
            <a:pPr marL="82296" indent="0">
              <a:spcAft>
                <a:spcPts val="600"/>
              </a:spcAft>
              <a:buNone/>
            </a:pPr>
            <a:endParaRPr lang="en-US" sz="2000" dirty="0"/>
          </a:p>
          <a:p>
            <a:pPr marL="82296" indent="0">
              <a:spcAft>
                <a:spcPts val="600"/>
              </a:spcAft>
              <a:buNone/>
            </a:pPr>
            <a:endParaRPr lang="en-US" sz="2000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2764DE-0159-4D83-947D-ED18D1BB02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1259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EB803-9359-4A1D-BB86-BA027DA87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Nuisance Noise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97862-A57A-463D-8DD5-801CC53AD9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828800"/>
            <a:ext cx="6952488" cy="4876800"/>
          </a:xfrm>
        </p:spPr>
        <p:txBody>
          <a:bodyPr>
            <a:noAutofit/>
          </a:bodyPr>
          <a:lstStyle/>
          <a:p>
            <a:pPr marL="82296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dirty="0"/>
              <a:t>Background and Open Discussion</a:t>
            </a:r>
          </a:p>
          <a:p>
            <a:pPr marL="82296" indent="0">
              <a:spcAft>
                <a:spcPts val="600"/>
              </a:spcAft>
              <a:buNone/>
            </a:pPr>
            <a:endParaRPr lang="en-US" sz="2000" dirty="0"/>
          </a:p>
          <a:p>
            <a:pPr marL="82296" indent="0">
              <a:spcAft>
                <a:spcPts val="600"/>
              </a:spcAft>
              <a:buNone/>
            </a:pPr>
            <a:endParaRPr lang="en-US" sz="2000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2764DE-0159-4D83-947D-ED18D1BB02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500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89896-9E2D-4002-8560-DC1278787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Upcoming 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A928E4-9DE3-41F6-9F5F-4FBB47F68D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US" sz="2000" dirty="0"/>
              <a:t>LB3 Beautification Projects: 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HOA Spring Potluck: 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HOA Neighborhood Garage Sale: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HOA Fall Potluck: 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E-Waste and Doc Shredding: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2019 Dues Collection:  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Annual Board Meeting/Election:</a:t>
            </a:r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1730FD-FFEC-48A7-8075-4EAED9CE06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5613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900" dirty="0"/>
              <a:t>Review of Board Positions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828800"/>
            <a:ext cx="6952488" cy="3962400"/>
          </a:xfrm>
        </p:spPr>
        <p:txBody>
          <a:bodyPr>
            <a:noAutofit/>
          </a:bodyPr>
          <a:lstStyle/>
          <a:p>
            <a:pPr marL="341313" indent="-287338">
              <a:spcAft>
                <a:spcPts val="600"/>
              </a:spcAft>
            </a:pPr>
            <a:r>
              <a:rPr lang="en-US" sz="2000" dirty="0"/>
              <a:t>PRESIDENT:  Retrieve weekly mail from the local PO box, follow up collections of dues in January, oversee entrance landscaping/sprinklers.</a:t>
            </a:r>
          </a:p>
          <a:p>
            <a:pPr marL="341313" indent="-287338">
              <a:spcAft>
                <a:spcPts val="600"/>
              </a:spcAft>
            </a:pPr>
            <a:r>
              <a:rPr lang="en-US" sz="2000" dirty="0"/>
              <a:t>VP:  Maintain the HOA Email account to reply/forward, email neighbors with updates, coordinate spring potluck and late summer garage sale. </a:t>
            </a:r>
          </a:p>
          <a:p>
            <a:pPr marL="341313" indent="-287338">
              <a:spcAft>
                <a:spcPts val="600"/>
              </a:spcAft>
            </a:pPr>
            <a:r>
              <a:rPr lang="en-US" sz="2000" dirty="0"/>
              <a:t>SECRETARY:  Take meeting minutes, update website, secure annual spring meeting venue and deliver manual door-to-door notices (if needed).</a:t>
            </a:r>
          </a:p>
          <a:p>
            <a:pPr marL="341313" indent="-287338">
              <a:spcAft>
                <a:spcPts val="600"/>
              </a:spcAft>
            </a:pPr>
            <a:r>
              <a:rPr lang="en-US" sz="2000" dirty="0"/>
              <a:t>TREASURER:  Pay bills, approve spending, provide financial reports, file taxes, send out dues invoices.</a:t>
            </a:r>
          </a:p>
          <a:p>
            <a:pPr marL="341313" indent="-287338">
              <a:spcAft>
                <a:spcPts val="600"/>
              </a:spcAft>
            </a:pPr>
            <a:r>
              <a:rPr lang="en-US" sz="2000" dirty="0"/>
              <a:t>ARCHITECTURAL CONTROL CHAIR /MEMBER AT LARGE: Respond, timely, to ACC requests and violation notices.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2416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900" dirty="0"/>
              <a:t>Election of 2019/20 Board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981200" y="1828800"/>
            <a:ext cx="6952488" cy="5029200"/>
          </a:xfrm>
        </p:spPr>
        <p:txBody>
          <a:bodyPr>
            <a:normAutofit/>
          </a:bodyPr>
          <a:lstStyle/>
          <a:p>
            <a:pPr lvl="0">
              <a:spcAft>
                <a:spcPts val="600"/>
              </a:spcAft>
            </a:pPr>
            <a:r>
              <a:rPr lang="en-US" sz="2000" dirty="0"/>
              <a:t>President:  Mike </a:t>
            </a:r>
            <a:r>
              <a:rPr lang="en-US" sz="2000" dirty="0" err="1"/>
              <a:t>Seraphin</a:t>
            </a:r>
            <a:r>
              <a:rPr lang="en-US" sz="2000" dirty="0"/>
              <a:t>; </a:t>
            </a:r>
          </a:p>
          <a:p>
            <a:pPr lvl="0">
              <a:spcAft>
                <a:spcPts val="600"/>
              </a:spcAft>
            </a:pPr>
            <a:r>
              <a:rPr lang="en-US" sz="2000" dirty="0"/>
              <a:t>Vice President:  Renae </a:t>
            </a:r>
            <a:r>
              <a:rPr lang="en-US" sz="2000" dirty="0" err="1"/>
              <a:t>Patoskie</a:t>
            </a:r>
            <a:endParaRPr lang="en-US" sz="2000" dirty="0"/>
          </a:p>
          <a:p>
            <a:pPr lvl="0">
              <a:spcAft>
                <a:spcPts val="600"/>
              </a:spcAft>
            </a:pPr>
            <a:r>
              <a:rPr lang="en-US" sz="2000" dirty="0"/>
              <a:t>Secretary:  Nathan Head</a:t>
            </a:r>
          </a:p>
          <a:p>
            <a:pPr lvl="0">
              <a:spcAft>
                <a:spcPts val="600"/>
              </a:spcAft>
            </a:pPr>
            <a:r>
              <a:rPr lang="en-US" sz="2000" dirty="0"/>
              <a:t>Architectural Control Chair/Member At Large</a:t>
            </a:r>
            <a:r>
              <a:rPr lang="en-US" sz="2000"/>
              <a:t>: Mike Cox </a:t>
            </a:r>
            <a:endParaRPr lang="en-US" sz="2000" dirty="0"/>
          </a:p>
          <a:p>
            <a:pPr lvl="0">
              <a:spcAft>
                <a:spcPts val="600"/>
              </a:spcAft>
            </a:pPr>
            <a:r>
              <a:rPr lang="en-US" sz="2000" dirty="0"/>
              <a:t>Treasurer:  David Jeffreys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73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3046035"/>
            <a:ext cx="75438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283464">
              <a:spcBef>
                <a:spcPts val="6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Did you sign the voting/attendance list?</a:t>
            </a:r>
          </a:p>
          <a:p>
            <a:pPr marL="822960" lvl="2" indent="-283464">
              <a:spcBef>
                <a:spcPts val="6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If not, please do so now.</a:t>
            </a:r>
          </a:p>
          <a:p>
            <a:pPr marL="822960" lvl="2" indent="-283464">
              <a:spcBef>
                <a:spcPts val="6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One signature is required for each address present.</a:t>
            </a:r>
          </a:p>
          <a:p>
            <a:pPr marL="822960" lvl="2" indent="-283464">
              <a:spcBef>
                <a:spcPts val="6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This list is used to verify our ballot totals for the election of the board at the end of this meeting.</a:t>
            </a:r>
          </a:p>
          <a:p>
            <a:pPr marL="822960" lvl="2" indent="-283464">
              <a:spcBef>
                <a:spcPts val="6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Each address is allowed one vote/one ballot.</a:t>
            </a:r>
          </a:p>
        </p:txBody>
      </p:sp>
    </p:spTree>
    <p:extLst>
      <p:ext uri="{BB962C8B-B14F-4D97-AF65-F5344CB8AC3E}">
        <p14:creationId xmlns:p14="http://schemas.microsoft.com/office/powerpoint/2010/main" val="3370850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US" sz="2000" dirty="0"/>
              <a:t>Introduce 2018/19 Board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HOA Organization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HOA Mission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Recap of HOA Actions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Financial Overview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Beautification Projects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Nuisance Noise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Upcoming Events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Review of Board Positions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Election for 2019/20 Board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981200" y="457200"/>
            <a:ext cx="7104888" cy="914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Adobe Caslon Pro Bold" panose="0205070206050A020403" pitchFamily="18" charset="0"/>
                <a:ea typeface="+mj-ea"/>
                <a:cs typeface="+mj-cs"/>
              </a:defRPr>
            </a:lvl1pPr>
            <a:extLst/>
          </a:lstStyle>
          <a:p>
            <a:r>
              <a:rPr lang="en-US" sz="4000" dirty="0"/>
              <a:t>Meeting Agenda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886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Introduce 2018/19 Board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US" sz="2000" dirty="0"/>
              <a:t>President:  Mike </a:t>
            </a:r>
            <a:r>
              <a:rPr lang="en-US" sz="2000" dirty="0" err="1"/>
              <a:t>Seraphin</a:t>
            </a:r>
            <a:endParaRPr lang="en-US" sz="2000" dirty="0"/>
          </a:p>
          <a:p>
            <a:pPr lvl="0">
              <a:spcAft>
                <a:spcPts val="600"/>
              </a:spcAft>
            </a:pPr>
            <a:r>
              <a:rPr lang="en-US" sz="2000" dirty="0"/>
              <a:t>Vice President:  </a:t>
            </a:r>
            <a:r>
              <a:rPr lang="en-US" sz="2000" dirty="0" err="1"/>
              <a:t>Gena</a:t>
            </a:r>
            <a:r>
              <a:rPr lang="en-US" sz="2000" dirty="0"/>
              <a:t> Dowell</a:t>
            </a:r>
          </a:p>
          <a:p>
            <a:pPr lvl="0">
              <a:spcAft>
                <a:spcPts val="600"/>
              </a:spcAft>
            </a:pPr>
            <a:r>
              <a:rPr lang="en-US" sz="2000" dirty="0"/>
              <a:t>Secretary:  Shannon Hart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Treasurer:  David </a:t>
            </a:r>
            <a:r>
              <a:rPr lang="en-US" sz="2000" dirty="0" err="1"/>
              <a:t>Jeffreys</a:t>
            </a:r>
            <a:endParaRPr lang="en-US" sz="2000" dirty="0"/>
          </a:p>
          <a:p>
            <a:pPr lvl="0">
              <a:spcAft>
                <a:spcPts val="600"/>
              </a:spcAft>
            </a:pPr>
            <a:r>
              <a:rPr lang="en-US" sz="2000" dirty="0"/>
              <a:t>Architectural Control Chair/Member At Large:  Ken Hassler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202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HOA Organization</a:t>
            </a:r>
          </a:p>
        </p:txBody>
      </p:sp>
      <p:sp>
        <p:nvSpPr>
          <p:cNvPr id="5" name="Rectangle: Rounded Corners 4"/>
          <p:cNvSpPr/>
          <p:nvPr/>
        </p:nvSpPr>
        <p:spPr>
          <a:xfrm>
            <a:off x="2514600" y="3124200"/>
            <a:ext cx="2590800" cy="990600"/>
          </a:xfrm>
          <a:prstGeom prst="roundRect">
            <a:avLst/>
          </a:prstGeom>
          <a:solidFill>
            <a:srgbClr val="613765"/>
          </a:solidFill>
          <a:ln>
            <a:solidFill>
              <a:srgbClr val="6137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La Bandera Phase 1/2</a:t>
            </a:r>
          </a:p>
        </p:txBody>
      </p:sp>
      <p:sp>
        <p:nvSpPr>
          <p:cNvPr id="6" name="Rectangle: Rounded Corners 5"/>
          <p:cNvSpPr/>
          <p:nvPr/>
        </p:nvSpPr>
        <p:spPr>
          <a:xfrm>
            <a:off x="5943600" y="3124200"/>
            <a:ext cx="2590800" cy="990600"/>
          </a:xfrm>
          <a:prstGeom prst="roundRect">
            <a:avLst/>
          </a:prstGeom>
          <a:solidFill>
            <a:srgbClr val="613765"/>
          </a:solidFill>
          <a:ln>
            <a:solidFill>
              <a:srgbClr val="6137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La Bandera Phase 3</a:t>
            </a:r>
          </a:p>
        </p:txBody>
      </p:sp>
      <p:cxnSp>
        <p:nvCxnSpPr>
          <p:cNvPr id="9" name="Connector: Elbow 8"/>
          <p:cNvCxnSpPr>
            <a:cxnSpLocks/>
          </p:cNvCxnSpPr>
          <p:nvPr/>
        </p:nvCxnSpPr>
        <p:spPr>
          <a:xfrm rot="5400000">
            <a:off x="4274105" y="2050496"/>
            <a:ext cx="719235" cy="1647444"/>
          </a:xfrm>
          <a:prstGeom prst="bentConnector3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Connector: Elbow 10"/>
          <p:cNvCxnSpPr>
            <a:cxnSpLocks/>
          </p:cNvCxnSpPr>
          <p:nvPr/>
        </p:nvCxnSpPr>
        <p:spPr>
          <a:xfrm rot="16200000" flipH="1">
            <a:off x="5988605" y="1983440"/>
            <a:ext cx="719235" cy="1781556"/>
          </a:xfrm>
          <a:prstGeom prst="bentConnector3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Content Placeholder 4"/>
          <p:cNvSpPr>
            <a:spLocks noGrp="1"/>
          </p:cNvSpPr>
          <p:nvPr>
            <p:ph idx="1"/>
          </p:nvPr>
        </p:nvSpPr>
        <p:spPr>
          <a:xfrm>
            <a:off x="1981200" y="4233764"/>
            <a:ext cx="6952488" cy="209083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Part of the HOA dues collected is paid to the Master Association</a:t>
            </a:r>
          </a:p>
          <a:p>
            <a:pPr>
              <a:lnSpc>
                <a:spcPct val="120000"/>
              </a:lnSpc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Control of La Bandera Phase 3 HOA was passed to residents in 2007</a:t>
            </a:r>
          </a:p>
          <a:p>
            <a:pPr>
              <a:lnSpc>
                <a:spcPct val="120000"/>
              </a:lnSpc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La Bandera Phase 3 has 111 Homes – La Bandera, </a:t>
            </a:r>
            <a:r>
              <a:rPr lang="en-US" sz="2000" dirty="0" err="1">
                <a:latin typeface="+mj-lt"/>
              </a:rPr>
              <a:t>Tejas</a:t>
            </a:r>
            <a:r>
              <a:rPr lang="en-US" sz="2000" dirty="0">
                <a:latin typeface="+mj-lt"/>
              </a:rPr>
              <a:t>, Arroyo, Plata, Pico</a:t>
            </a:r>
            <a:endParaRPr lang="en-US" sz="20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  <p:sp>
        <p:nvSpPr>
          <p:cNvPr id="4" name="Rectangle: Rounded Corners 3"/>
          <p:cNvSpPr/>
          <p:nvPr/>
        </p:nvSpPr>
        <p:spPr>
          <a:xfrm>
            <a:off x="4162044" y="1719165"/>
            <a:ext cx="2590800" cy="990600"/>
          </a:xfrm>
          <a:prstGeom prst="roundRect">
            <a:avLst/>
          </a:prstGeom>
          <a:solidFill>
            <a:srgbClr val="613765"/>
          </a:solidFill>
          <a:ln>
            <a:solidFill>
              <a:srgbClr val="6137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Team Ranch</a:t>
            </a:r>
          </a:p>
          <a:p>
            <a:pPr algn="ctr"/>
            <a:r>
              <a:rPr lang="en-US" dirty="0"/>
              <a:t>Master Association</a:t>
            </a:r>
          </a:p>
        </p:txBody>
      </p:sp>
    </p:spTree>
    <p:extLst>
      <p:ext uri="{BB962C8B-B14F-4D97-AF65-F5344CB8AC3E}">
        <p14:creationId xmlns:p14="http://schemas.microsoft.com/office/powerpoint/2010/main" val="1958340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HOA Mission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828800"/>
            <a:ext cx="6952488" cy="39624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2000" dirty="0"/>
              <a:t>Maintain our community for the common good and general welfare of the subdivision and its members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Enhance the property values for all residents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Uphold the integrity of Team Ranch Master Association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333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 of HOA Actions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Transition of Board</a:t>
            </a:r>
          </a:p>
          <a:p>
            <a:r>
              <a:rPr lang="en-US" sz="2000" dirty="0"/>
              <a:t>Established 2019 budget and calendar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Little Free Library / Ice-cream Truck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Coordinated multiple beautification projects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Lighting Project (in progress)</a:t>
            </a:r>
          </a:p>
          <a:p>
            <a:r>
              <a:rPr lang="en-US" sz="2000" dirty="0"/>
              <a:t>Repairs and Maintenance</a:t>
            </a:r>
          </a:p>
          <a:p>
            <a:r>
              <a:rPr lang="en-US" sz="2000" dirty="0"/>
              <a:t>Collections of dues</a:t>
            </a:r>
          </a:p>
          <a:p>
            <a:r>
              <a:rPr lang="en-US" sz="2000" dirty="0"/>
              <a:t>Updated and maintained online presence (</a:t>
            </a:r>
            <a:r>
              <a:rPr lang="en-US" sz="2000" dirty="0" err="1"/>
              <a:t>Nextdoor</a:t>
            </a:r>
            <a:r>
              <a:rPr lang="en-US" sz="2000" dirty="0"/>
              <a:t>, website, Facebook)</a:t>
            </a:r>
          </a:p>
          <a:p>
            <a:r>
              <a:rPr lang="en-US" sz="2000" dirty="0"/>
              <a:t>Resolved issues, complaints and requests</a:t>
            </a:r>
          </a:p>
          <a:p>
            <a:endParaRPr lang="en-US" sz="2000" dirty="0"/>
          </a:p>
          <a:p>
            <a:pPr>
              <a:spcBef>
                <a:spcPts val="0"/>
              </a:spcBef>
            </a:pPr>
            <a:endParaRPr lang="en-US" sz="2000" dirty="0"/>
          </a:p>
          <a:p>
            <a:pPr marL="402336" lvl="1" indent="0">
              <a:buNone/>
            </a:pP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988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81200" y="1078468"/>
            <a:ext cx="3020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latin typeface="+mj-lt"/>
                <a:cs typeface="Arial" panose="020B0604020202020204" pitchFamily="34" charset="0"/>
              </a:rPr>
              <a:t>2011-18 Budgetary Analysis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413D00FB-12AC-41BA-BF03-D05B6A285F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0287897"/>
              </p:ext>
            </p:extLst>
          </p:nvPr>
        </p:nvGraphicFramePr>
        <p:xfrm>
          <a:off x="1981200" y="1792770"/>
          <a:ext cx="6858000" cy="1645920"/>
        </p:xfrm>
        <a:graphic>
          <a:graphicData uri="http://schemas.openxmlformats.org/drawingml/2006/table">
            <a:tbl>
              <a:tblPr/>
              <a:tblGrid>
                <a:gridCol w="1371600">
                  <a:extLst>
                    <a:ext uri="{9D8B030D-6E8A-4147-A177-3AD203B41FA5}">
                      <a16:colId xmlns:a16="http://schemas.microsoft.com/office/drawing/2014/main" val="263733176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260369266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46213460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24205649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903914558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321240206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3885834648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3780084687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3573269442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Expense Type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115036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Master Dues</a:t>
                      </a:r>
                    </a:p>
                  </a:txBody>
                  <a:tcPr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5D3D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7203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7203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7203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7203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8349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8349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8349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8349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797627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Wall Fund</a:t>
                      </a:r>
                    </a:p>
                  </a:txBody>
                  <a:tcPr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E4A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5045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5086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5000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5000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5000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5000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5000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5000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628425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Landscape</a:t>
                      </a:r>
                    </a:p>
                  </a:txBody>
                  <a:tcPr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39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6550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7740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7699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7231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8054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11754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5318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4812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49776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Maintenance/Repairs</a:t>
                      </a:r>
                    </a:p>
                  </a:txBody>
                  <a:tcPr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8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1395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1591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1120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2087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1658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848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3947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161461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Water</a:t>
                      </a:r>
                    </a:p>
                  </a:txBody>
                  <a:tcPr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FE2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1425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1079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693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2022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1489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1978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1294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2888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273289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Insurance</a:t>
                      </a:r>
                    </a:p>
                  </a:txBody>
                  <a:tcPr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1B2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1931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1956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1963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2029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2198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2643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2343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2674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713505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Other</a:t>
                      </a:r>
                    </a:p>
                  </a:txBody>
                  <a:tcPr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185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186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1039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388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386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591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346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259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523309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Total per house</a:t>
                      </a:r>
                    </a:p>
                  </a:txBody>
                  <a:tcPr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$ 214 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$ 209 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$ 227 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$ 225 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$ 248 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$ 288 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$ 212 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$ 252 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7079404"/>
                  </a:ext>
                </a:extLst>
              </a:tr>
            </a:tbl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8F0ECF13-425B-4FA7-8497-B796336AEBE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0865535"/>
              </p:ext>
            </p:extLst>
          </p:nvPr>
        </p:nvGraphicFramePr>
        <p:xfrm>
          <a:off x="2514600" y="3744100"/>
          <a:ext cx="6096000" cy="2876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75886AD-90CA-4E52-8AD3-EA6D10F8149D}"/>
              </a:ext>
            </a:extLst>
          </p:cNvPr>
          <p:cNvSpPr txBox="1"/>
          <p:nvPr/>
        </p:nvSpPr>
        <p:spPr>
          <a:xfrm>
            <a:off x="76179" y="2529467"/>
            <a:ext cx="1631216" cy="18184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37160" indent="-13716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Master Dues</a:t>
            </a:r>
          </a:p>
          <a:p>
            <a:pPr marL="137160" indent="-13716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Wall Fund</a:t>
            </a:r>
          </a:p>
          <a:p>
            <a:pPr marL="137160" indent="-13716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Landscape</a:t>
            </a:r>
          </a:p>
          <a:p>
            <a:pPr marL="137160" indent="-13716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Insurance</a:t>
            </a:r>
          </a:p>
          <a:p>
            <a:pPr marL="137160" indent="-13716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</a:p>
          <a:p>
            <a:pPr>
              <a:spcBef>
                <a:spcPts val="100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… all routine</a:t>
            </a:r>
          </a:p>
        </p:txBody>
      </p:sp>
    </p:spTree>
    <p:extLst>
      <p:ext uri="{BB962C8B-B14F-4D97-AF65-F5344CB8AC3E}">
        <p14:creationId xmlns:p14="http://schemas.microsoft.com/office/powerpoint/2010/main" val="35449455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A787AD-1964-4B48-BD8F-285ED3C3D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900" dirty="0"/>
              <a:t>2019 Expenditure Outlook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38FCA-8210-430C-BE5A-F6A42D42A4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828800"/>
            <a:ext cx="7086600" cy="4419600"/>
          </a:xfrm>
        </p:spPr>
        <p:txBody>
          <a:bodyPr/>
          <a:lstStyle/>
          <a:p>
            <a:pPr marL="182880" indent="-182880">
              <a:spcAft>
                <a:spcPts val="600"/>
              </a:spcAft>
            </a:pPr>
            <a:r>
              <a:rPr lang="en-US" sz="2400" dirty="0"/>
              <a:t>Master Dues unchanged for 2019</a:t>
            </a:r>
          </a:p>
          <a:p>
            <a:pPr marL="182880" indent="-182880">
              <a:spcAft>
                <a:spcPts val="600"/>
              </a:spcAft>
            </a:pPr>
            <a:r>
              <a:rPr lang="en-US" sz="2400" dirty="0"/>
              <a:t>Wall Fund set-aside unchanged for 2019</a:t>
            </a:r>
          </a:p>
          <a:p>
            <a:pPr marL="457200" lvl="1" indent="-182880"/>
            <a:r>
              <a:rPr lang="en-US" sz="2000" dirty="0"/>
              <a:t>Current balance in Wall Fund is $52,468</a:t>
            </a:r>
          </a:p>
          <a:p>
            <a:pPr marL="457200" lvl="1" indent="-182880"/>
            <a:r>
              <a:rPr lang="en-US" sz="2000" dirty="0"/>
              <a:t>Planning substantial maintenance action; cover from Wall Fund</a:t>
            </a:r>
          </a:p>
          <a:p>
            <a:pPr marL="182880" indent="-182880">
              <a:spcAft>
                <a:spcPts val="600"/>
              </a:spcAft>
            </a:pPr>
            <a:r>
              <a:rPr lang="en-US" sz="2400" dirty="0"/>
              <a:t>Landscape contract increased: $4500 to $4965</a:t>
            </a:r>
          </a:p>
          <a:p>
            <a:pPr marL="182880" indent="-182880">
              <a:spcAft>
                <a:spcPts val="600"/>
              </a:spcAft>
            </a:pPr>
            <a:r>
              <a:rPr lang="en-US" sz="2400" dirty="0"/>
              <a:t>Insurance increased: $2764 to $2921</a:t>
            </a:r>
          </a:p>
          <a:p>
            <a:pPr marL="182880" indent="-182880">
              <a:spcAft>
                <a:spcPts val="600"/>
              </a:spcAft>
            </a:pPr>
            <a:r>
              <a:rPr lang="en-US" sz="2400" dirty="0"/>
              <a:t>‘Other’ costs should be about the same</a:t>
            </a:r>
          </a:p>
          <a:p>
            <a:pPr marL="182880" indent="-182880">
              <a:spcAft>
                <a:spcPts val="600"/>
              </a:spcAft>
            </a:pPr>
            <a:r>
              <a:rPr lang="en-US" sz="2400" dirty="0"/>
              <a:t>Maintenance/Repairs addressed on next chart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5620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9691</TotalTime>
  <Words>853</Words>
  <Application>Microsoft Office PowerPoint</Application>
  <PresentationFormat>On-screen Show (4:3)</PresentationFormat>
  <Paragraphs>259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Adobe Caslon Pro Bold</vt:lpstr>
      <vt:lpstr>Arial</vt:lpstr>
      <vt:lpstr>Calibri</vt:lpstr>
      <vt:lpstr>Georgia</vt:lpstr>
      <vt:lpstr>Gill Sans MT</vt:lpstr>
      <vt:lpstr>Verdana</vt:lpstr>
      <vt:lpstr>Wingdings 2</vt:lpstr>
      <vt:lpstr>Solstice</vt:lpstr>
      <vt:lpstr>PowerPoint Presentation</vt:lpstr>
      <vt:lpstr>PowerPoint Presentation</vt:lpstr>
      <vt:lpstr>PowerPoint Presentation</vt:lpstr>
      <vt:lpstr>Introduce 2018/19 Board</vt:lpstr>
      <vt:lpstr>HOA Organization</vt:lpstr>
      <vt:lpstr>HOA Mission</vt:lpstr>
      <vt:lpstr>Recap of HOA Actions</vt:lpstr>
      <vt:lpstr>Financial Overview</vt:lpstr>
      <vt:lpstr>2019 Expenditure Outlook</vt:lpstr>
      <vt:lpstr>Maintenance / Repair</vt:lpstr>
      <vt:lpstr>Outlook</vt:lpstr>
      <vt:lpstr>Beautification Projects</vt:lpstr>
      <vt:lpstr>Nuisance Noise</vt:lpstr>
      <vt:lpstr>Upcoming Events</vt:lpstr>
      <vt:lpstr>Review of Board Positions</vt:lpstr>
      <vt:lpstr>Election of 2019/20 Board</vt:lpstr>
    </vt:vector>
  </TitlesOfParts>
  <Company>Lockheed Martin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Board Actions</dc:title>
  <dc:creator>grierjd</dc:creator>
  <cp:lastModifiedBy>David Jeffreys</cp:lastModifiedBy>
  <cp:revision>216</cp:revision>
  <cp:lastPrinted>2019-04-25T20:26:19Z</cp:lastPrinted>
  <dcterms:created xsi:type="dcterms:W3CDTF">2010-03-15T19:24:14Z</dcterms:created>
  <dcterms:modified xsi:type="dcterms:W3CDTF">2019-04-28T21:20:10Z</dcterms:modified>
</cp:coreProperties>
</file>