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6" r:id="rId2"/>
    <p:sldId id="274" r:id="rId3"/>
    <p:sldId id="263" r:id="rId4"/>
    <p:sldId id="267" r:id="rId5"/>
    <p:sldId id="268" r:id="rId6"/>
    <p:sldId id="272" r:id="rId7"/>
    <p:sldId id="269" r:id="rId8"/>
    <p:sldId id="262" r:id="rId9"/>
    <p:sldId id="273" r:id="rId10"/>
    <p:sldId id="276" r:id="rId11"/>
    <p:sldId id="278" r:id="rId12"/>
    <p:sldId id="277" r:id="rId13"/>
    <p:sldId id="275" r:id="rId14"/>
    <p:sldId id="270" r:id="rId15"/>
    <p:sldId id="271" r:id="rId16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3765"/>
    <a:srgbClr val="DBCAAF"/>
    <a:srgbClr val="EFE3AF"/>
    <a:srgbClr val="F1C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590" autoAdjust="0"/>
  </p:normalViewPr>
  <p:slideViewPr>
    <p:cSldViewPr>
      <p:cViewPr varScale="1">
        <p:scale>
          <a:sx n="166" d="100"/>
          <a:sy n="166" d="100"/>
        </p:scale>
        <p:origin x="1536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Jeffreys" userId="af840d14240d6961" providerId="LiveId" clId="{1411C64A-4539-4D0D-885F-E7159C2401F6}"/>
    <pc:docChg chg="modSld">
      <pc:chgData name="David Jeffreys" userId="af840d14240d6961" providerId="LiveId" clId="{1411C64A-4539-4D0D-885F-E7159C2401F6}" dt="2018-11-23T22:45:33.122" v="4" actId="1076"/>
      <pc:docMkLst>
        <pc:docMk/>
      </pc:docMkLst>
      <pc:sldChg chg="modSp">
        <pc:chgData name="David Jeffreys" userId="af840d14240d6961" providerId="LiveId" clId="{1411C64A-4539-4D0D-885F-E7159C2401F6}" dt="2018-11-23T22:45:33.122" v="4" actId="1076"/>
        <pc:sldMkLst>
          <pc:docMk/>
          <pc:sldMk cId="3255501485" sldId="262"/>
        </pc:sldMkLst>
        <pc:spChg chg="mod">
          <ac:chgData name="David Jeffreys" userId="af840d14240d6961" providerId="LiveId" clId="{1411C64A-4539-4D0D-885F-E7159C2401F6}" dt="2018-11-23T22:45:33.122" v="4" actId="1076"/>
          <ac:spMkLst>
            <pc:docMk/>
            <pc:sldMk cId="3255501485" sldId="262"/>
            <ac:spMk id="7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id\Documents\La%20Bandera%20HOA\LBIII%20HOA%20Masterlis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647485202224657E-2"/>
          <c:y val="8.038849162784717E-2"/>
          <c:w val="0.87082805357136184"/>
          <c:h val="0.83160233015854179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Sheet3!$F$11:$M$11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Sheet3!$F$12:$M$12</c:f>
              <c:numCache>
                <c:formatCode>_("$"* #,##0_);_("$"* \(#,##0\);_("$"* "-"??_);_(@_)</c:formatCode>
                <c:ptCount val="8"/>
                <c:pt idx="0">
                  <c:v>7202.8</c:v>
                </c:pt>
                <c:pt idx="1">
                  <c:v>7202.8</c:v>
                </c:pt>
                <c:pt idx="2">
                  <c:v>7202.8</c:v>
                </c:pt>
                <c:pt idx="3">
                  <c:v>7202.8</c:v>
                </c:pt>
                <c:pt idx="4">
                  <c:v>7202.8</c:v>
                </c:pt>
                <c:pt idx="5">
                  <c:v>8348.7000000000007</c:v>
                </c:pt>
                <c:pt idx="6">
                  <c:v>8348.7000000000007</c:v>
                </c:pt>
                <c:pt idx="7">
                  <c:v>8348.7000000000007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2F-41DE-909E-E7654F7C1740}"/>
            </c:ext>
          </c:extLst>
        </c:ser>
        <c:ser>
          <c:idx val="1"/>
          <c:order val="1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Sheet3!$F$11:$M$11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Sheet3!$F$13:$M$13</c:f>
              <c:numCache>
                <c:formatCode>_("$"* #,##0_);_("$"* \(#,##0\);_("$"* "-"??_);_(@_)</c:formatCode>
                <c:ptCount val="8"/>
                <c:pt idx="0">
                  <c:v>6467.97</c:v>
                </c:pt>
                <c:pt idx="1">
                  <c:v>6550.26</c:v>
                </c:pt>
                <c:pt idx="2">
                  <c:v>7739.9100000000008</c:v>
                </c:pt>
                <c:pt idx="3">
                  <c:v>7699.3600000000015</c:v>
                </c:pt>
                <c:pt idx="4">
                  <c:v>7231.2000000000016</c:v>
                </c:pt>
                <c:pt idx="5">
                  <c:v>8053.9000000000015</c:v>
                </c:pt>
                <c:pt idx="6">
                  <c:v>11753.900000000003</c:v>
                </c:pt>
                <c:pt idx="7">
                  <c:v>5318.4599999999991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2F-41DE-909E-E7654F7C1740}"/>
            </c:ext>
          </c:extLst>
        </c:ser>
        <c:ser>
          <c:idx val="2"/>
          <c:order val="2"/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Sheet3!$F$11:$M$11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Sheet3!$F$14:$M$14</c:f>
              <c:numCache>
                <c:formatCode>_("$"* #,##0_);_("$"* \(#,##0\);_("$"* "-"??_);_(@_)</c:formatCode>
                <c:ptCount val="8"/>
                <c:pt idx="0">
                  <c:v>5000</c:v>
                </c:pt>
                <c:pt idx="1">
                  <c:v>5044.95</c:v>
                </c:pt>
                <c:pt idx="2">
                  <c:v>5086.08</c:v>
                </c:pt>
                <c:pt idx="3">
                  <c:v>5000</c:v>
                </c:pt>
                <c:pt idx="4">
                  <c:v>5000</c:v>
                </c:pt>
                <c:pt idx="5">
                  <c:v>5000</c:v>
                </c:pt>
                <c:pt idx="6">
                  <c:v>5000</c:v>
                </c:pt>
                <c:pt idx="7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2F-41DE-909E-E7654F7C1740}"/>
            </c:ext>
          </c:extLst>
        </c:ser>
        <c:ser>
          <c:idx val="3"/>
          <c:order val="3"/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numRef>
              <c:f>Sheet3!$F$11:$M$11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Sheet3!$F$15:$M$15</c:f>
              <c:numCache>
                <c:formatCode>_("$"* #,##0_);_("$"* \(#,##0\);_("$"* "-"??_);_(@_)</c:formatCode>
                <c:ptCount val="8"/>
                <c:pt idx="0">
                  <c:v>1931</c:v>
                </c:pt>
                <c:pt idx="1">
                  <c:v>1931</c:v>
                </c:pt>
                <c:pt idx="2">
                  <c:v>1956</c:v>
                </c:pt>
                <c:pt idx="3">
                  <c:v>1963</c:v>
                </c:pt>
                <c:pt idx="4">
                  <c:v>2029</c:v>
                </c:pt>
                <c:pt idx="5">
                  <c:v>2198</c:v>
                </c:pt>
                <c:pt idx="6">
                  <c:v>2643</c:v>
                </c:pt>
                <c:pt idx="7">
                  <c:v>2343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A2F-41DE-909E-E7654F7C1740}"/>
            </c:ext>
          </c:extLst>
        </c:ser>
        <c:ser>
          <c:idx val="4"/>
          <c:order val="4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Sheet3!$F$11:$M$11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Sheet3!$F$16:$M$16</c:f>
              <c:numCache>
                <c:formatCode>_("$"* #,##0_);_("$"* \(#,##0\);_("$"* "-"??_);_(@_)</c:formatCode>
                <c:ptCount val="8"/>
                <c:pt idx="0">
                  <c:v>2847.9899999999993</c:v>
                </c:pt>
                <c:pt idx="1">
                  <c:v>1424.9399999999998</c:v>
                </c:pt>
                <c:pt idx="2">
                  <c:v>1079.28</c:v>
                </c:pt>
                <c:pt idx="3">
                  <c:v>693.15999999999985</c:v>
                </c:pt>
                <c:pt idx="4">
                  <c:v>2021.8400000000001</c:v>
                </c:pt>
                <c:pt idx="5">
                  <c:v>1489.37</c:v>
                </c:pt>
                <c:pt idx="6">
                  <c:v>1978.0000000000002</c:v>
                </c:pt>
                <c:pt idx="7">
                  <c:v>1294.18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2F-41DE-909E-E7654F7C1740}"/>
            </c:ext>
          </c:extLst>
        </c:ser>
        <c:ser>
          <c:idx val="5"/>
          <c:order val="5"/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numRef>
              <c:f>Sheet3!$F$11:$M$11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Sheet3!$F$17:$M$17</c:f>
              <c:numCache>
                <c:formatCode>_("$"* #,##0_);_("$"* \(#,##0\);_("$"* "-"??_);_(@_)</c:formatCode>
                <c:ptCount val="8"/>
                <c:pt idx="0">
                  <c:v>556.92999999999995</c:v>
                </c:pt>
                <c:pt idx="1">
                  <c:v>1395.19</c:v>
                </c:pt>
                <c:pt idx="3">
                  <c:v>1591.2800000000002</c:v>
                </c:pt>
                <c:pt idx="4">
                  <c:v>1119.8000000000002</c:v>
                </c:pt>
                <c:pt idx="5">
                  <c:v>2087.17</c:v>
                </c:pt>
                <c:pt idx="6">
                  <c:v>1658.22</c:v>
                </c:pt>
                <c:pt idx="7">
                  <c:v>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A2F-41DE-909E-E7654F7C1740}"/>
            </c:ext>
          </c:extLst>
        </c:ser>
        <c:ser>
          <c:idx val="6"/>
          <c:order val="6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Sheet3!$F$11:$M$11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Sheet3!$F$18:$M$18</c:f>
              <c:numCache>
                <c:formatCode>_("$"* #,##0_);_("$"* \(#,##0\);_("$"* "-"??_);_(@_)</c:formatCode>
                <c:ptCount val="8"/>
                <c:pt idx="0">
                  <c:v>130.63</c:v>
                </c:pt>
                <c:pt idx="1">
                  <c:v>184.82</c:v>
                </c:pt>
                <c:pt idx="2">
                  <c:v>186.4</c:v>
                </c:pt>
                <c:pt idx="3">
                  <c:v>1038.9100000000001</c:v>
                </c:pt>
                <c:pt idx="4">
                  <c:v>388.27000000000004</c:v>
                </c:pt>
                <c:pt idx="5">
                  <c:v>386.48</c:v>
                </c:pt>
                <c:pt idx="6">
                  <c:v>591.17000000000007</c:v>
                </c:pt>
                <c:pt idx="7">
                  <c:v>346.21999999999997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2F-41DE-909E-E7654F7C17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31225072"/>
        <c:axId val="531226056"/>
      </c:barChart>
      <c:catAx>
        <c:axId val="531225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226056"/>
        <c:crosses val="autoZero"/>
        <c:auto val="1"/>
        <c:lblAlgn val="ctr"/>
        <c:lblOffset val="100"/>
        <c:noMultiLvlLbl val="0"/>
      </c:catAx>
      <c:valAx>
        <c:axId val="531226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225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" y="2559814"/>
            <a:ext cx="9140890" cy="429818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200400" y="0"/>
            <a:ext cx="5943600" cy="2541804"/>
          </a:xfrm>
          <a:prstGeom prst="rect">
            <a:avLst/>
          </a:prstGeom>
          <a:solidFill>
            <a:srgbClr val="EFE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48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dobe Caslon Pro Bold" panose="0205070206050A020403" pitchFamily="18" charset="0"/>
                <a:ea typeface="+mj-ea"/>
                <a:cs typeface="+mj-cs"/>
              </a:rPr>
              <a:t>Annual Meeting </a:t>
            </a:r>
          </a:p>
          <a:p>
            <a:pPr algn="ctr"/>
            <a:r>
              <a:rPr kumimoji="0" lang="en-US" sz="3600" kern="1200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April 29, 2018</a:t>
            </a:r>
            <a:endParaRPr kumimoji="0" lang="en-US" sz="3600" b="1" kern="1200" cap="all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80790A-B3C4-49A3-892D-169BB23EC8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8" y="0"/>
            <a:ext cx="3365059" cy="2523794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0" y="2541804"/>
            <a:ext cx="9144000" cy="18011"/>
          </a:xfrm>
          <a:prstGeom prst="line">
            <a:avLst/>
          </a:prstGeom>
          <a:ln w="76200">
            <a:solidFill>
              <a:srgbClr val="61376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>
                <a:latin typeface="Adobe Caslon Pro Bold" panose="0205070206050A0204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5" name="Straight Connector 14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8FF24BE-1600-413C-938D-07D7395C68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91E5CC-08ED-4888-90BF-B94428D041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0F8B1E-DD2E-4B6E-A035-8672F75438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>
                <a:latin typeface="Adobe Caslon Pro Bold" panose="0205070206050A0204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1981200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>
            <a:off x="5294314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7E0437-5030-49E0-BFCE-3AB450B710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CB7358B-B9F1-4A41-9773-67A0192DDB31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9" r:id="rId2"/>
    <p:sldLayoutId id="2147483703" r:id="rId3"/>
    <p:sldLayoutId id="2147483698" r:id="rId4"/>
    <p:sldLayoutId id="2147483700" r:id="rId5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581400"/>
            <a:ext cx="5410200" cy="238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73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B803-9359-4A1D-BB86-BA027DA87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Beautification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97862-A57A-463D-8DD5-801CC53AD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876800"/>
          </a:xfrm>
        </p:spPr>
        <p:txBody>
          <a:bodyPr>
            <a:noAutofit/>
          </a:bodyPr>
          <a:lstStyle/>
          <a:p>
            <a:pPr marL="82296" indent="0">
              <a:spcAft>
                <a:spcPts val="600"/>
              </a:spcAft>
              <a:buNone/>
            </a:pPr>
            <a:r>
              <a:rPr lang="en-US" sz="2000" dirty="0"/>
              <a:t>Trees on Cook Ranch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Mike </a:t>
            </a:r>
            <a:r>
              <a:rPr lang="en-US" sz="2000" dirty="0" err="1"/>
              <a:t>Seraphin</a:t>
            </a:r>
            <a:r>
              <a:rPr lang="en-US" sz="2000" dirty="0"/>
              <a:t> is working to cut back trees</a:t>
            </a:r>
          </a:p>
          <a:p>
            <a:pPr marL="82296" indent="0">
              <a:spcAft>
                <a:spcPts val="600"/>
              </a:spcAft>
              <a:buNone/>
            </a:pPr>
            <a:endParaRPr lang="en-US" sz="2000" dirty="0"/>
          </a:p>
          <a:p>
            <a:pPr marL="82296" indent="0">
              <a:spcAft>
                <a:spcPts val="600"/>
              </a:spcAft>
              <a:buNone/>
            </a:pPr>
            <a:r>
              <a:rPr lang="en-US" sz="2000" dirty="0"/>
              <a:t>Front Entrance Plantings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Volunteers planted front beds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Plants are perennials and return, but may need to be replaced on occasion</a:t>
            </a:r>
          </a:p>
          <a:p>
            <a:pPr marL="82296" indent="0">
              <a:spcAft>
                <a:spcPts val="600"/>
              </a:spcAft>
              <a:buNone/>
            </a:pPr>
            <a:endParaRPr lang="en-US" sz="2000" dirty="0"/>
          </a:p>
          <a:p>
            <a:pPr marL="82296" indent="0">
              <a:spcAft>
                <a:spcPts val="600"/>
              </a:spcAft>
              <a:buNone/>
            </a:pPr>
            <a:r>
              <a:rPr lang="en-US" sz="2000" dirty="0"/>
              <a:t>Sprinklers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Installed water valve off Plata for hand-watering/clean-up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Sprinklers will need some repair due to winter breakage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764DE-0159-4D83-947D-ED18D1BB02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25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4048-0A49-45F1-9A85-DAA45B307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Beautification Projects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282D88-0247-4FB9-B58B-8F4FFF670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07" t="38148" r="56616" b="49387"/>
          <a:stretch/>
        </p:blipFill>
        <p:spPr>
          <a:xfrm>
            <a:off x="1911030" y="1636594"/>
            <a:ext cx="5556570" cy="26898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E2F0B2B-6B7A-4489-A09E-DE7063CE9BDB}"/>
              </a:ext>
            </a:extLst>
          </p:cNvPr>
          <p:cNvSpPr/>
          <p:nvPr/>
        </p:nvSpPr>
        <p:spPr>
          <a:xfrm>
            <a:off x="2057400" y="4400380"/>
            <a:ext cx="6952488" cy="2438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Front Entrance Lighting Project</a:t>
            </a:r>
          </a:p>
          <a:p>
            <a:pPr marL="171450" marR="0" lvl="0" indent="-17145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Oncor add transformer to post behind 5508 Plata (red line)</a:t>
            </a:r>
          </a:p>
          <a:p>
            <a:pPr marL="171450" marR="0" lvl="0" indent="-17145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Electrician put in a meter pedestal at side of bed (star)</a:t>
            </a:r>
          </a:p>
          <a:p>
            <a:pPr marL="171450" marR="0" lvl="0" indent="-17145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Boring company bore under both streets (blue line)</a:t>
            </a:r>
          </a:p>
          <a:p>
            <a:pPr marL="171450" marR="0" lvl="0" indent="-17145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Electrician run line from meter to beds (orange dotted line)</a:t>
            </a:r>
          </a:p>
          <a:p>
            <a:pPr marL="171450" marR="0" lvl="0" indent="-17145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Electrician put in lights in all 4 beds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512E4F-3DF0-4B18-AFC5-124579DC1D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864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4048-0A49-45F1-9A85-DAA45B307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Beautification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F9AFB-636A-48C9-A677-0A314A249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1447800"/>
          </a:xfrm>
        </p:spPr>
        <p:txBody>
          <a:bodyPr>
            <a:normAutofit fontScale="25000" lnSpcReduction="20000"/>
          </a:bodyPr>
          <a:lstStyle/>
          <a:p>
            <a:pPr marL="82296" indent="0">
              <a:spcAft>
                <a:spcPts val="600"/>
              </a:spcAft>
              <a:buNone/>
            </a:pPr>
            <a:r>
              <a:rPr lang="en-US" sz="8000" dirty="0"/>
              <a:t>Front Entrance Lighting Project Update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8000" dirty="0"/>
              <a:t>Boring under roads is complete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8000" dirty="0"/>
              <a:t>Digging for electric line in in progress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8000" dirty="0"/>
              <a:t>Oncor will connect electricity when pedestal is installed for meter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8000" dirty="0"/>
              <a:t>Will put in tall grass to conceal meter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353613-565A-452F-A594-98AF2AC894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10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89896-9E2D-4002-8560-DC1278787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928E4-9DE3-41F6-9F5F-4FBB47F68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LB3 Beautification Projects: May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Rescheduled HOA Spring Potluck: May 19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E-Waste and Doc Shredding: Jul 17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Neighborhood Garage Sale: late Aug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E-Waste and Hazard Collection:  Aug 25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Benbrook Trash Bash: Sep 15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Fall Potluck: TBD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E-Waste and Doc Shredding: Oct 27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2019 Dues Collection:  Jan 1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Annual Board Meeting/Election: Apr</a:t>
            </a:r>
          </a:p>
          <a:p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1730FD-FFEC-48A7-8075-4EAED9CE06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61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Board Positions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3962400"/>
          </a:xfrm>
        </p:spPr>
        <p:txBody>
          <a:bodyPr>
            <a:noAutofit/>
          </a:bodyPr>
          <a:lstStyle/>
          <a:p>
            <a:pPr marL="341313" indent="-287338">
              <a:spcAft>
                <a:spcPts val="600"/>
              </a:spcAft>
            </a:pPr>
            <a:r>
              <a:rPr lang="en-US" sz="2000" dirty="0"/>
              <a:t>PRESIDENT:  Retrieve weekly mail from the local PO box, follow up collections of dues in January, oversee entrance landscaping/sprinklers.</a:t>
            </a:r>
          </a:p>
          <a:p>
            <a:pPr marL="341313" indent="-287338">
              <a:spcAft>
                <a:spcPts val="600"/>
              </a:spcAft>
            </a:pPr>
            <a:r>
              <a:rPr lang="en-US" sz="2000" dirty="0"/>
              <a:t>VP:  Maintain the HOA Email account to reply/forward, email neighbors with updates, coordinate spring potluck and late summer garage sale. </a:t>
            </a:r>
          </a:p>
          <a:p>
            <a:pPr marL="341313" indent="-287338">
              <a:spcAft>
                <a:spcPts val="600"/>
              </a:spcAft>
            </a:pPr>
            <a:r>
              <a:rPr lang="en-US" sz="2000" dirty="0"/>
              <a:t>SECRETARY:  Take meeting minutes, update website, secure annual spring meeting venue and deliver manual door-to-door notices (if needed).</a:t>
            </a:r>
          </a:p>
          <a:p>
            <a:pPr marL="341313" indent="-287338">
              <a:spcAft>
                <a:spcPts val="600"/>
              </a:spcAft>
            </a:pPr>
            <a:r>
              <a:rPr lang="en-US" sz="2000" dirty="0"/>
              <a:t>TREASURER:  Pay bills, approve spending, provide financial reports, file taxes, send out dues invoices.</a:t>
            </a:r>
          </a:p>
          <a:p>
            <a:pPr marL="341313" indent="-287338">
              <a:spcAft>
                <a:spcPts val="600"/>
              </a:spcAft>
            </a:pPr>
            <a:r>
              <a:rPr lang="en-US" sz="2000" dirty="0"/>
              <a:t>ARCHITECTURAL CONTROL CHAIR /MEMBER AT LARGE: Respond, timely, to ACC requests and violation notices.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41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Election of 2018/19 Board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5029200"/>
          </a:xfrm>
        </p:spPr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r>
              <a:rPr lang="en-US" sz="2000" dirty="0"/>
              <a:t>President:  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Vice President:  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Secretary:  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Architectural Control Chair/Member At Large:  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Treasurer: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3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046035"/>
            <a:ext cx="7543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Did you sign the voting/attendance list?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If not, please do so now.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One signature is required for each address present.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This list is used to verify our ballot totals for the election of the board at the end of this meeting.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Each address is allowed one vote/one ballot.</a:t>
            </a:r>
          </a:p>
        </p:txBody>
      </p:sp>
    </p:spTree>
    <p:extLst>
      <p:ext uri="{BB962C8B-B14F-4D97-AF65-F5344CB8AC3E}">
        <p14:creationId xmlns:p14="http://schemas.microsoft.com/office/powerpoint/2010/main" val="3370850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Introduce 2017/18 Board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Organization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Mission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Recap of HOA Actions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Financial Overview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Beautification Projects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Upcoming Events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Review of Board Positions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Election for 2017/18 Board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Guest Speaker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455229"/>
            <a:ext cx="1676400" cy="47897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981200" y="457200"/>
            <a:ext cx="71048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dobe Caslon Pro Bold" panose="0205070206050A020403" pitchFamily="18" charset="0"/>
                <a:ea typeface="+mj-ea"/>
                <a:cs typeface="+mj-cs"/>
              </a:defRPr>
            </a:lvl1pPr>
            <a:extLst/>
          </a:lstStyle>
          <a:p>
            <a:r>
              <a:rPr lang="en-US" dirty="0"/>
              <a:t>Meeting Agenda</a:t>
            </a:r>
          </a:p>
        </p:txBody>
      </p:sp>
    </p:spTree>
    <p:extLst>
      <p:ext uri="{BB962C8B-B14F-4D97-AF65-F5344CB8AC3E}">
        <p14:creationId xmlns:p14="http://schemas.microsoft.com/office/powerpoint/2010/main" val="281588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Introduce 2016/17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President:  Mike </a:t>
            </a:r>
            <a:r>
              <a:rPr lang="en-US" sz="2000" dirty="0" err="1"/>
              <a:t>Seraphin</a:t>
            </a:r>
            <a:endParaRPr lang="en-US" sz="2000" dirty="0"/>
          </a:p>
          <a:p>
            <a:pPr lvl="0">
              <a:spcAft>
                <a:spcPts val="600"/>
              </a:spcAft>
            </a:pPr>
            <a:r>
              <a:rPr lang="en-US" sz="2000" dirty="0"/>
              <a:t>Vice President:  Anita Mitchell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Secretary:  Shannon Hart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Architectural Control Chair/Member At Large:  Ken Hassler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Treasurer:  David </a:t>
            </a:r>
            <a:r>
              <a:rPr lang="en-US" sz="2000" dirty="0" err="1"/>
              <a:t>Jeffreys</a:t>
            </a:r>
            <a:endParaRPr lang="en-US" sz="20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02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HOA Organization</a:t>
            </a:r>
          </a:p>
        </p:txBody>
      </p:sp>
      <p:sp>
        <p:nvSpPr>
          <p:cNvPr id="5" name="Rectangle: Rounded Corners 4"/>
          <p:cNvSpPr/>
          <p:nvPr/>
        </p:nvSpPr>
        <p:spPr>
          <a:xfrm>
            <a:off x="2514600" y="3124200"/>
            <a:ext cx="2590800" cy="9906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 Bandera Phase 1/2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5943600" y="3124200"/>
            <a:ext cx="2590800" cy="9906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 Bandera Phase 3</a:t>
            </a:r>
          </a:p>
        </p:txBody>
      </p:sp>
      <p:cxnSp>
        <p:nvCxnSpPr>
          <p:cNvPr id="9" name="Connector: Elbow 8"/>
          <p:cNvCxnSpPr>
            <a:cxnSpLocks/>
          </p:cNvCxnSpPr>
          <p:nvPr/>
        </p:nvCxnSpPr>
        <p:spPr>
          <a:xfrm rot="5400000">
            <a:off x="4274105" y="2050496"/>
            <a:ext cx="719235" cy="1647444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or: Elbow 10"/>
          <p:cNvCxnSpPr>
            <a:cxnSpLocks/>
          </p:cNvCxnSpPr>
          <p:nvPr/>
        </p:nvCxnSpPr>
        <p:spPr>
          <a:xfrm rot="16200000" flipH="1">
            <a:off x="5988605" y="1983440"/>
            <a:ext cx="719235" cy="1781556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ontent Placeholder 4"/>
          <p:cNvSpPr>
            <a:spLocks noGrp="1"/>
          </p:cNvSpPr>
          <p:nvPr>
            <p:ph idx="1"/>
          </p:nvPr>
        </p:nvSpPr>
        <p:spPr>
          <a:xfrm>
            <a:off x="1981200" y="4233764"/>
            <a:ext cx="6952488" cy="20908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Part of the HOA dues collected is paid to the Master Association</a:t>
            </a:r>
          </a:p>
          <a:p>
            <a:pPr>
              <a:lnSpc>
                <a:spcPct val="12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Control of La Bandera Phase 3 HOA was passed to residents in 2007</a:t>
            </a:r>
          </a:p>
          <a:p>
            <a:pPr>
              <a:lnSpc>
                <a:spcPct val="12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La Bandera Phase 3 has 111 Homes – La Bandera, </a:t>
            </a:r>
            <a:r>
              <a:rPr lang="en-US" sz="2000" dirty="0" err="1">
                <a:latin typeface="+mj-lt"/>
              </a:rPr>
              <a:t>Tejas</a:t>
            </a:r>
            <a:r>
              <a:rPr lang="en-US" sz="2000" dirty="0">
                <a:latin typeface="+mj-lt"/>
              </a:rPr>
              <a:t>, Arroyo, Plata, Pico</a:t>
            </a:r>
            <a:endParaRPr lang="en-US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4162044" y="1719165"/>
            <a:ext cx="2590800" cy="9906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Team Ranch</a:t>
            </a:r>
          </a:p>
          <a:p>
            <a:pPr algn="ctr"/>
            <a:r>
              <a:rPr lang="en-US" dirty="0"/>
              <a:t>Master Association</a:t>
            </a:r>
          </a:p>
        </p:txBody>
      </p:sp>
    </p:spTree>
    <p:extLst>
      <p:ext uri="{BB962C8B-B14F-4D97-AF65-F5344CB8AC3E}">
        <p14:creationId xmlns:p14="http://schemas.microsoft.com/office/powerpoint/2010/main" val="195834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HOA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3962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Maintain our community for the common good and general welfare of the subdivision and its members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Enhance the property values for all residents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Uphold the integrity of Team Ranch Master Association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3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of HOA 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Transition of Board</a:t>
            </a:r>
          </a:p>
          <a:p>
            <a:r>
              <a:rPr lang="en-US" sz="2000" dirty="0"/>
              <a:t>Established 2018 budget and calendar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Continued aggressive cost control measures</a:t>
            </a:r>
          </a:p>
          <a:p>
            <a:r>
              <a:rPr lang="en-US" sz="2000" dirty="0"/>
              <a:t>Coordinated multiple beautification projects</a:t>
            </a:r>
          </a:p>
          <a:p>
            <a:r>
              <a:rPr lang="en-US" sz="2000" dirty="0"/>
              <a:t>Collections of dues</a:t>
            </a:r>
          </a:p>
          <a:p>
            <a:r>
              <a:rPr lang="en-US" sz="2000" dirty="0"/>
              <a:t>Hosted neighborhood-wide cookout</a:t>
            </a:r>
          </a:p>
          <a:p>
            <a:r>
              <a:rPr lang="en-US" sz="2000" dirty="0"/>
              <a:t>Sponsored neighborhood-wide garage sale</a:t>
            </a:r>
          </a:p>
          <a:p>
            <a:r>
              <a:rPr lang="en-US" sz="2000" dirty="0"/>
              <a:t>Updated and maintained online presence (</a:t>
            </a:r>
            <a:r>
              <a:rPr lang="en-US" sz="2000" dirty="0" err="1"/>
              <a:t>Nextdoor</a:t>
            </a:r>
            <a:r>
              <a:rPr lang="en-US" sz="2000" dirty="0"/>
              <a:t>, website, Facebook)</a:t>
            </a:r>
          </a:p>
          <a:p>
            <a:r>
              <a:rPr lang="en-US" sz="2000" dirty="0"/>
              <a:t>Resolved issues, complaints and requests</a:t>
            </a:r>
          </a:p>
          <a:p>
            <a:endParaRPr lang="en-US" sz="2000" dirty="0"/>
          </a:p>
          <a:p>
            <a:pPr>
              <a:spcBef>
                <a:spcPts val="0"/>
              </a:spcBef>
            </a:pPr>
            <a:endParaRPr lang="en-US" sz="2000" dirty="0"/>
          </a:p>
          <a:p>
            <a:pPr marL="402336" lvl="1" indent="0">
              <a:buNone/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988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Overview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33600" y="973728"/>
            <a:ext cx="48943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2010 – 2017 Budgetary Analysis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352D71E-F6C0-4060-B434-8F57A557C7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9677702"/>
              </p:ext>
            </p:extLst>
          </p:nvPr>
        </p:nvGraphicFramePr>
        <p:xfrm>
          <a:off x="2514603" y="4191000"/>
          <a:ext cx="5885682" cy="252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89906A36-C171-40A0-8621-1549187FCBDF}"/>
              </a:ext>
            </a:extLst>
          </p:cNvPr>
          <p:cNvSpPr txBox="1">
            <a:spLocks/>
          </p:cNvSpPr>
          <p:nvPr/>
        </p:nvSpPr>
        <p:spPr>
          <a:xfrm>
            <a:off x="1981200" y="1581150"/>
            <a:ext cx="6952488" cy="9525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SzPct val="80000"/>
              <a:buFont typeface="Arial" panose="020B0604020202020204" pitchFamily="34" charset="0"/>
              <a:buChar char="•"/>
              <a:defRPr kumimoji="0"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Tx/>
              <a:buFont typeface="Arial" panose="020B0604020202020204" pitchFamily="34" charset="0"/>
              <a:buChar char="•"/>
              <a:defRPr kumimoji="0"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20000"/>
              </a:lnSpc>
            </a:pPr>
            <a:r>
              <a:rPr lang="en-US" sz="2000" dirty="0"/>
              <a:t>Aggressive focus on controlling expenses paid off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3E3884E-6E87-4BBC-A3E3-F562040701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266974"/>
              </p:ext>
            </p:extLst>
          </p:nvPr>
        </p:nvGraphicFramePr>
        <p:xfrm>
          <a:off x="2133600" y="2133600"/>
          <a:ext cx="6492240" cy="1806705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321698618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77937925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88246032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14776647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18097059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91519202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425994312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27835315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468374476"/>
                    </a:ext>
                  </a:extLst>
                </a:gridCol>
              </a:tblGrid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Expense Type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2010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2012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2013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2014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947863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7,203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7,203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7,203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7,203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7,203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8,349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8,349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8,349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230888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6,468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6,550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7,740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7,699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7,231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8,054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11,754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5,318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322242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5,000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5,045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5,086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5,000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5,000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5,000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5,000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5,000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51633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1B2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1,931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1,931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1,956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1,963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2,029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2,198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2,643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2,343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521513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E2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2,848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1,425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1,079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   693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2,022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1,489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1,978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1,294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005031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Maintenance/Repairs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8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   557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1,395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1,591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1,120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2,087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1,658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   848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172178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   131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185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   186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1,039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   388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   386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   591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   346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536930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effectLst/>
                          <a:latin typeface="Arial" panose="020B0604020202020204" pitchFamily="34" charset="0"/>
                        </a:rPr>
                        <a:t>Total per House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 236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 232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 228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245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243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266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 306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effectLst/>
                          <a:latin typeface="Arial" panose="020B0604020202020204" pitchFamily="34" charset="0"/>
                        </a:rPr>
                        <a:t>230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6521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501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Financial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22102" y="863025"/>
            <a:ext cx="22733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2018 Budget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659D9E-6910-44C8-A80D-AA6BEA2F9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4762494"/>
            <a:ext cx="6952488" cy="201930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182880" indent="-182880">
              <a:spcAft>
                <a:spcPts val="600"/>
              </a:spcAft>
            </a:pPr>
            <a:r>
              <a:rPr lang="en-US" sz="2000" dirty="0"/>
              <a:t>HOA dues for 2018 are $275 </a:t>
            </a:r>
          </a:p>
          <a:p>
            <a:pPr marL="182880" indent="-182880">
              <a:spcAft>
                <a:spcPts val="600"/>
              </a:spcAft>
            </a:pPr>
            <a:r>
              <a:rPr lang="en-US" sz="2000" dirty="0"/>
              <a:t>108 of 111 2018 dues have been collected (one of the three is in foreclosure)</a:t>
            </a:r>
          </a:p>
          <a:p>
            <a:pPr marL="182880" indent="-182880">
              <a:spcAft>
                <a:spcPts val="600"/>
              </a:spcAft>
            </a:pPr>
            <a:r>
              <a:rPr lang="en-US" sz="2000" dirty="0"/>
              <a:t>Operating fund balance is $17,434</a:t>
            </a:r>
          </a:p>
          <a:p>
            <a:pPr marL="182880" indent="-182880">
              <a:spcAft>
                <a:spcPts val="600"/>
              </a:spcAft>
            </a:pPr>
            <a:r>
              <a:rPr lang="en-US" sz="2000" dirty="0"/>
              <a:t>Wall Fund savings account balance is $46,951</a:t>
            </a:r>
          </a:p>
          <a:p>
            <a:pPr marL="457200" lvl="1" indent="-184150">
              <a:spcBef>
                <a:spcPts val="60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</a:pPr>
            <a:r>
              <a:rPr lang="en-US" sz="2000" dirty="0"/>
              <a:t>We have about 1500 feet of wall, plus the four entry signs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D6C81FF-51D0-4596-AE54-ED7362173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625082"/>
              </p:ext>
            </p:extLst>
          </p:nvPr>
        </p:nvGraphicFramePr>
        <p:xfrm>
          <a:off x="6566538" y="1557385"/>
          <a:ext cx="2348862" cy="2782362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617342">
                  <a:extLst>
                    <a:ext uri="{9D8B030D-6E8A-4147-A177-3AD203B41FA5}">
                      <a16:colId xmlns:a16="http://schemas.microsoft.com/office/drawing/2014/main" val="245098173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303218913"/>
                    </a:ext>
                  </a:extLst>
                </a:gridCol>
              </a:tblGrid>
              <a:tr h="252942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Expense Category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118339"/>
                  </a:ext>
                </a:extLst>
              </a:tr>
              <a:tr h="25294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8,349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506784"/>
                  </a:ext>
                </a:extLst>
              </a:tr>
              <a:tr h="25294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Landscaping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4,500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79205"/>
                  </a:ext>
                </a:extLst>
              </a:tr>
              <a:tr h="25294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5,000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043994"/>
                  </a:ext>
                </a:extLst>
              </a:tr>
              <a:tr h="25294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2,675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652927"/>
                  </a:ext>
                </a:extLst>
              </a:tr>
              <a:tr h="25294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1,500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06075"/>
                  </a:ext>
                </a:extLst>
              </a:tr>
              <a:tr h="25294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Maintenance/Repairs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850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781265"/>
                  </a:ext>
                </a:extLst>
              </a:tr>
              <a:tr h="25294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350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415929"/>
                  </a:ext>
                </a:extLst>
              </a:tr>
              <a:tr h="25294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Electricity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250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054186"/>
                  </a:ext>
                </a:extLst>
              </a:tr>
              <a:tr h="25294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Lighting Project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5,000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67903"/>
                  </a:ext>
                </a:extLst>
              </a:tr>
              <a:tr h="252942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Per Property</a:t>
                      </a:r>
                    </a:p>
                  </a:txBody>
                  <a:tcPr marL="45720" marR="457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275 </a:t>
                      </a:r>
                    </a:p>
                  </a:txBody>
                  <a:tcPr marL="45720" marR="4572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6002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A4DD3448-255A-425F-A413-6D7028F03E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1448412"/>
            <a:ext cx="6474513" cy="3389670"/>
          </a:xfrm>
          <a:prstGeom prst="rect">
            <a:avLst/>
          </a:prstGeom>
        </p:spPr>
      </p:pic>
      <p:sp>
        <p:nvSpPr>
          <p:cNvPr id="10" name="Content Placeholder 12">
            <a:extLst>
              <a:ext uri="{FF2B5EF4-FFF2-40B4-BE49-F238E27FC236}">
                <a16:creationId xmlns:a16="http://schemas.microsoft.com/office/drawing/2014/main" id="{34FA696D-BF56-46DD-8A8A-FA1767D15A01}"/>
              </a:ext>
            </a:extLst>
          </p:cNvPr>
          <p:cNvSpPr txBox="1">
            <a:spLocks/>
          </p:cNvSpPr>
          <p:nvPr/>
        </p:nvSpPr>
        <p:spPr>
          <a:xfrm>
            <a:off x="-21609" y="1627496"/>
            <a:ext cx="1850409" cy="44196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SzPct val="80000"/>
              <a:buFont typeface="Arial" panose="020B0604020202020204" pitchFamily="34" charset="0"/>
              <a:buChar char="•"/>
              <a:defRPr kumimoji="0"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Tx/>
              <a:buFont typeface="Arial" panose="020B0604020202020204" pitchFamily="34" charset="0"/>
              <a:buChar char="•"/>
              <a:defRPr kumimoji="0"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Arial" panose="020B0604020202020204" pitchFamily="34" charset="0"/>
              <a:buNone/>
            </a:pPr>
            <a:r>
              <a:rPr lang="en-US" sz="1400" dirty="0"/>
              <a:t>Dues for the year 2018 increased by $25 per household to partially cover the cost assessed for a much-requested front entrance lighting</a:t>
            </a:r>
          </a:p>
          <a:p>
            <a:pPr marL="82296" indent="0">
              <a:buFont typeface="Arial" panose="020B0604020202020204" pitchFamily="34" charset="0"/>
              <a:buNone/>
            </a:pPr>
            <a:endParaRPr lang="en-US" sz="1400" dirty="0"/>
          </a:p>
          <a:p>
            <a:pPr marL="82296" indent="0">
              <a:buFont typeface="Arial" panose="020B0604020202020204" pitchFamily="34" charset="0"/>
              <a:buNone/>
            </a:pPr>
            <a:r>
              <a:rPr lang="en-US" sz="1400" dirty="0"/>
              <a:t>As such, dues for 2018 total $275 per household. The special project assessment is a one-time expense and we hope to go back to dues of $250 the following year, if projected expenses allow it.</a:t>
            </a:r>
          </a:p>
        </p:txBody>
      </p:sp>
    </p:spTree>
    <p:extLst>
      <p:ext uri="{BB962C8B-B14F-4D97-AF65-F5344CB8AC3E}">
        <p14:creationId xmlns:p14="http://schemas.microsoft.com/office/powerpoint/2010/main" val="10964241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9658</TotalTime>
  <Words>879</Words>
  <Application>Microsoft Office PowerPoint</Application>
  <PresentationFormat>On-screen Show (4:3)</PresentationFormat>
  <Paragraphs>206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Adobe Caslon Pro Bold</vt:lpstr>
      <vt:lpstr>Arial</vt:lpstr>
      <vt:lpstr>Calibri</vt:lpstr>
      <vt:lpstr>Courier New</vt:lpstr>
      <vt:lpstr>Gill Sans MT</vt:lpstr>
      <vt:lpstr>Times New Roman</vt:lpstr>
      <vt:lpstr>Verdana</vt:lpstr>
      <vt:lpstr>Wingdings 2</vt:lpstr>
      <vt:lpstr>Solstice</vt:lpstr>
      <vt:lpstr>PowerPoint Presentation</vt:lpstr>
      <vt:lpstr>PowerPoint Presentation</vt:lpstr>
      <vt:lpstr>PowerPoint Presentation</vt:lpstr>
      <vt:lpstr>Introduce 2016/17 Board</vt:lpstr>
      <vt:lpstr>HOA Organization</vt:lpstr>
      <vt:lpstr>HOA Mission</vt:lpstr>
      <vt:lpstr>Recap of HOA Actions</vt:lpstr>
      <vt:lpstr>Financial Overview</vt:lpstr>
      <vt:lpstr>Financial Overview</vt:lpstr>
      <vt:lpstr>Beautification Projects</vt:lpstr>
      <vt:lpstr>Beautification Projects</vt:lpstr>
      <vt:lpstr>Beautification Projects</vt:lpstr>
      <vt:lpstr>Upcoming Events</vt:lpstr>
      <vt:lpstr>Review of Board Positions</vt:lpstr>
      <vt:lpstr>Election of 2018/19 Board</vt:lpstr>
    </vt:vector>
  </TitlesOfParts>
  <Company>Lockheed Martin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Actions</dc:title>
  <dc:creator>grierjd</dc:creator>
  <cp:lastModifiedBy>David Jeffreys</cp:lastModifiedBy>
  <cp:revision>209</cp:revision>
  <cp:lastPrinted>2018-04-28T17:57:28Z</cp:lastPrinted>
  <dcterms:created xsi:type="dcterms:W3CDTF">2010-03-15T19:24:14Z</dcterms:created>
  <dcterms:modified xsi:type="dcterms:W3CDTF">2018-11-23T22:45:39Z</dcterms:modified>
</cp:coreProperties>
</file>