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0" r:id="rId2"/>
    <p:sldId id="262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C2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1" d="100"/>
          <a:sy n="121" d="100"/>
        </p:scale>
        <p:origin x="123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4/15/2017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4/15/2017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4/15/2017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4/15/2017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4/15/2017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4/15/2017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4/15/2017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4/15/2017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4/15/2017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4/15/2017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4/15/2017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CB7358B-B9F1-4A41-9773-67A0192DDB31}" type="datetimeFigureOut">
              <a:rPr lang="en-US" smtClean="0"/>
              <a:pPr/>
              <a:t>4/15/2017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599" y="0"/>
            <a:ext cx="8153401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905000"/>
            <a:ext cx="7802880" cy="4724400"/>
          </a:xfrm>
        </p:spPr>
        <p:txBody>
          <a:bodyPr>
            <a:normAutofit fontScale="85000" lnSpcReduction="10000"/>
          </a:bodyPr>
          <a:lstStyle/>
          <a:p>
            <a:pPr algn="ctr">
              <a:lnSpc>
                <a:spcPct val="110000"/>
              </a:lnSpc>
              <a:buNone/>
            </a:pPr>
            <a:r>
              <a:rPr lang="en-US" sz="56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itchFamily="66" charset="0"/>
                <a:ea typeface="+mj-ea"/>
                <a:cs typeface="+mj-cs"/>
              </a:rPr>
              <a:t>La Bandera Phase III Homeowners Association</a:t>
            </a:r>
          </a:p>
          <a:p>
            <a:pPr algn="ctr">
              <a:lnSpc>
                <a:spcPct val="110000"/>
              </a:lnSpc>
              <a:buNone/>
            </a:pPr>
            <a:endParaRPr lang="en-US" sz="4800" dirty="0"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Comic Sans MS" pitchFamily="66" charset="0"/>
              <a:ea typeface="+mj-ea"/>
              <a:cs typeface="+mj-cs"/>
            </a:endParaRPr>
          </a:p>
          <a:p>
            <a:pPr algn="ctr">
              <a:lnSpc>
                <a:spcPct val="110000"/>
              </a:lnSpc>
              <a:buNone/>
            </a:pPr>
            <a:r>
              <a:rPr lang="en-US" sz="72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itchFamily="66" charset="0"/>
                <a:ea typeface="+mj-ea"/>
                <a:cs typeface="+mj-cs"/>
              </a:rPr>
              <a:t>April 22, 2017</a:t>
            </a:r>
          </a:p>
          <a:p>
            <a:pPr algn="ctr">
              <a:lnSpc>
                <a:spcPct val="110000"/>
              </a:lnSpc>
              <a:buNone/>
            </a:pPr>
            <a:endParaRPr lang="en-US" sz="4800" dirty="0"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Comic Sans MS" pitchFamily="66" charset="0"/>
              <a:ea typeface="+mj-ea"/>
              <a:cs typeface="+mj-cs"/>
            </a:endParaRPr>
          </a:p>
          <a:p>
            <a:pPr algn="ctr">
              <a:lnSpc>
                <a:spcPct val="110000"/>
              </a:lnSpc>
              <a:buNone/>
            </a:pPr>
            <a:r>
              <a:rPr lang="en-US" sz="47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itchFamily="66" charset="0"/>
                <a:ea typeface="+mj-ea"/>
                <a:cs typeface="+mj-cs"/>
              </a:rPr>
              <a:t>Welcome to our Annual Meeting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Budgetary Analysis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435608" y="4495800"/>
            <a:ext cx="7498080" cy="2010103"/>
          </a:xfrm>
        </p:spPr>
        <p:txBody>
          <a:bodyPr>
            <a:normAutofit/>
          </a:bodyPr>
          <a:lstStyle/>
          <a:p>
            <a:pPr marL="182880" indent="-182880"/>
            <a:r>
              <a:rPr lang="en-US" sz="1400" dirty="0"/>
              <a:t>Wall replacement fund on track</a:t>
            </a:r>
          </a:p>
          <a:p>
            <a:pPr marL="182880" indent="-182880"/>
            <a:r>
              <a:rPr lang="en-US" sz="1400" dirty="0"/>
              <a:t>Significant budget pressures in the last two years</a:t>
            </a:r>
          </a:p>
          <a:p>
            <a:pPr marL="457200" lvl="1" indent="-182880"/>
            <a:r>
              <a:rPr lang="en-US" sz="1400" dirty="0"/>
              <a:t>$2800 in Landscaping expense for replacing the evergreens at the entrances (Jan 2016)</a:t>
            </a:r>
          </a:p>
          <a:p>
            <a:pPr marL="457200" lvl="1" indent="-182880"/>
            <a:r>
              <a:rPr lang="en-US" sz="1400" dirty="0"/>
              <a:t>Substantial costs incurred due to broken sprinklers – both repair and high water bills</a:t>
            </a:r>
          </a:p>
          <a:p>
            <a:pPr marL="182880" indent="-182880"/>
            <a:r>
              <a:rPr lang="en-US" sz="1400" dirty="0"/>
              <a:t>Budget reserves will not support another year of excessive expenses</a:t>
            </a:r>
          </a:p>
          <a:p>
            <a:pPr marL="457200" lvl="1" indent="-182880"/>
            <a:endParaRPr lang="en-US" sz="10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546133"/>
              </p:ext>
            </p:extLst>
          </p:nvPr>
        </p:nvGraphicFramePr>
        <p:xfrm>
          <a:off x="1295400" y="1295400"/>
          <a:ext cx="7499351" cy="2810430"/>
        </p:xfrm>
        <a:graphic>
          <a:graphicData uri="http://schemas.openxmlformats.org/drawingml/2006/table">
            <a:tbl>
              <a:tblPr/>
              <a:tblGrid>
                <a:gridCol w="1224803">
                  <a:extLst>
                    <a:ext uri="{9D8B030D-6E8A-4147-A177-3AD203B41FA5}">
                      <a16:colId xmlns:a16="http://schemas.microsoft.com/office/drawing/2014/main" val="3216986181"/>
                    </a:ext>
                  </a:extLst>
                </a:gridCol>
                <a:gridCol w="896364">
                  <a:extLst>
                    <a:ext uri="{9D8B030D-6E8A-4147-A177-3AD203B41FA5}">
                      <a16:colId xmlns:a16="http://schemas.microsoft.com/office/drawing/2014/main" val="2779379252"/>
                    </a:ext>
                  </a:extLst>
                </a:gridCol>
                <a:gridCol w="896364">
                  <a:extLst>
                    <a:ext uri="{9D8B030D-6E8A-4147-A177-3AD203B41FA5}">
                      <a16:colId xmlns:a16="http://schemas.microsoft.com/office/drawing/2014/main" val="2882460325"/>
                    </a:ext>
                  </a:extLst>
                </a:gridCol>
                <a:gridCol w="896364">
                  <a:extLst>
                    <a:ext uri="{9D8B030D-6E8A-4147-A177-3AD203B41FA5}">
                      <a16:colId xmlns:a16="http://schemas.microsoft.com/office/drawing/2014/main" val="2147766476"/>
                    </a:ext>
                  </a:extLst>
                </a:gridCol>
                <a:gridCol w="896364">
                  <a:extLst>
                    <a:ext uri="{9D8B030D-6E8A-4147-A177-3AD203B41FA5}">
                      <a16:colId xmlns:a16="http://schemas.microsoft.com/office/drawing/2014/main" val="1180970596"/>
                    </a:ext>
                  </a:extLst>
                </a:gridCol>
                <a:gridCol w="896364">
                  <a:extLst>
                    <a:ext uri="{9D8B030D-6E8A-4147-A177-3AD203B41FA5}">
                      <a16:colId xmlns:a16="http://schemas.microsoft.com/office/drawing/2014/main" val="915192027"/>
                    </a:ext>
                  </a:extLst>
                </a:gridCol>
                <a:gridCol w="896364">
                  <a:extLst>
                    <a:ext uri="{9D8B030D-6E8A-4147-A177-3AD203B41FA5}">
                      <a16:colId xmlns:a16="http://schemas.microsoft.com/office/drawing/2014/main" val="4259943126"/>
                    </a:ext>
                  </a:extLst>
                </a:gridCol>
                <a:gridCol w="896364">
                  <a:extLst>
                    <a:ext uri="{9D8B030D-6E8A-4147-A177-3AD203B41FA5}">
                      <a16:colId xmlns:a16="http://schemas.microsoft.com/office/drawing/2014/main" val="3278353155"/>
                    </a:ext>
                  </a:extLst>
                </a:gridCol>
              </a:tblGrid>
              <a:tr h="20074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Expense Type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2010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2011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2014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2015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2016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0947863"/>
                  </a:ext>
                </a:extLst>
              </a:tr>
              <a:tr h="20074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Landscape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6,468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6,550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7,740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7,699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7,231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8,054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10,059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3230888"/>
                  </a:ext>
                </a:extLst>
              </a:tr>
              <a:tr h="20074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Master Dues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7,203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7,203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7,203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7,203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7,203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8,349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8,349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5322242"/>
                  </a:ext>
                </a:extLst>
              </a:tr>
              <a:tr h="20074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Wall Fund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5,000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5,045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5,086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5,000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5,000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5,000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5,000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8451633"/>
                  </a:ext>
                </a:extLst>
              </a:tr>
              <a:tr h="20074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Insurance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1,931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1,931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1,956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1,963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2,029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2,198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2,643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6521513"/>
                  </a:ext>
                </a:extLst>
              </a:tr>
              <a:tr h="20074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Water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2,848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1,425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1,079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  693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2,022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1,489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1,978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2005031"/>
                  </a:ext>
                </a:extLst>
              </a:tr>
              <a:tr h="20074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Maintenace/Repairs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  557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1,395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1,591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1,120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2,087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3,353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5172178"/>
                  </a:ext>
                </a:extLst>
              </a:tr>
              <a:tr h="20074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Other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      1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    12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  802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  122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  171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  368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3536930"/>
                  </a:ext>
                </a:extLst>
              </a:tr>
              <a:tr h="20074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Postage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  109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  177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  139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  187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  231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  202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  183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0009329"/>
                  </a:ext>
                </a:extLst>
              </a:tr>
              <a:tr h="20074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Paypal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    21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      7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    36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    50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    36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    14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    40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1807754"/>
                  </a:ext>
                </a:extLst>
              </a:tr>
              <a:tr h="200745">
                <a:tc>
                  <a:txBody>
                    <a:bodyPr/>
                    <a:lstStyle/>
                    <a:p>
                      <a:pPr algn="l" fontAlgn="ctr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7419719"/>
                  </a:ext>
                </a:extLst>
              </a:tr>
              <a:tr h="20074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Total per House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  236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  232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  228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  245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  243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  266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  306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6521898"/>
                  </a:ext>
                </a:extLst>
              </a:tr>
              <a:tr h="200745">
                <a:tc>
                  <a:txBody>
                    <a:bodyPr/>
                    <a:lstStyle/>
                    <a:p>
                      <a:pPr algn="l" fontAlgn="ctr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80642"/>
                  </a:ext>
                </a:extLst>
              </a:tr>
              <a:tr h="20074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Early Nov. Balance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3,899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5,632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9,004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9,268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9,685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10,086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5,245 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03079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55014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908</TotalTime>
  <Words>324</Words>
  <Application>Microsoft Office PowerPoint</Application>
  <PresentationFormat>On-screen Show (4:3)</PresentationFormat>
  <Paragraphs>105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Comic Sans MS</vt:lpstr>
      <vt:lpstr>Gill Sans MT</vt:lpstr>
      <vt:lpstr>Verdana</vt:lpstr>
      <vt:lpstr>Wingdings 2</vt:lpstr>
      <vt:lpstr>Solstice</vt:lpstr>
      <vt:lpstr>PowerPoint Presentation</vt:lpstr>
      <vt:lpstr>Budgetary Analysis</vt:lpstr>
    </vt:vector>
  </TitlesOfParts>
  <Company>Lockheed Martin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Board Actions</dc:title>
  <dc:creator>grierjd</dc:creator>
  <cp:lastModifiedBy>David</cp:lastModifiedBy>
  <cp:revision>166</cp:revision>
  <dcterms:created xsi:type="dcterms:W3CDTF">2010-03-15T19:24:14Z</dcterms:created>
  <dcterms:modified xsi:type="dcterms:W3CDTF">2017-04-15T23:56:04Z</dcterms:modified>
</cp:coreProperties>
</file>