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23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B7358B-B9F1-4A41-9773-67A0192DDB31}" type="datetimeFigureOut">
              <a:rPr lang="en-US" smtClean="0"/>
              <a:pPr/>
              <a:t>4/15/2017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599" y="0"/>
            <a:ext cx="8153401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802880" cy="4724400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en-US" sz="56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La Bandera Phase III Homeowners Association</a:t>
            </a:r>
          </a:p>
          <a:p>
            <a:pPr algn="ctr">
              <a:lnSpc>
                <a:spcPct val="110000"/>
              </a:lnSpc>
              <a:buNone/>
            </a:pPr>
            <a:endParaRPr lang="en-US" sz="48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algn="ctr">
              <a:lnSpc>
                <a:spcPct val="110000"/>
              </a:lnSpc>
              <a:buNone/>
            </a:pPr>
            <a:r>
              <a:rPr lang="en-US" sz="7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April 22, 2017</a:t>
            </a:r>
          </a:p>
          <a:p>
            <a:pPr algn="ctr">
              <a:lnSpc>
                <a:spcPct val="110000"/>
              </a:lnSpc>
              <a:buNone/>
            </a:pPr>
            <a:endParaRPr lang="en-US" sz="48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algn="ctr">
              <a:lnSpc>
                <a:spcPct val="110000"/>
              </a:lnSpc>
              <a:buNone/>
            </a:pPr>
            <a:r>
              <a:rPr lang="en-US" sz="47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Welcome to our Annual Meeting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Budgetary Analysis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5608" y="4495800"/>
            <a:ext cx="7498080" cy="2010103"/>
          </a:xfrm>
        </p:spPr>
        <p:txBody>
          <a:bodyPr>
            <a:normAutofit/>
          </a:bodyPr>
          <a:lstStyle/>
          <a:p>
            <a:pPr marL="182880" indent="-182880"/>
            <a:r>
              <a:rPr lang="en-US" sz="1400" dirty="0"/>
              <a:t>Wall replacement fund on track</a:t>
            </a:r>
          </a:p>
          <a:p>
            <a:pPr marL="182880" indent="-182880"/>
            <a:r>
              <a:rPr lang="en-US" sz="1400" dirty="0"/>
              <a:t>Significant budget pressures in the last two years</a:t>
            </a:r>
          </a:p>
          <a:p>
            <a:pPr marL="457200" lvl="1" indent="-182880"/>
            <a:r>
              <a:rPr lang="en-US" sz="1400" dirty="0"/>
              <a:t>$2800 in Landscaping expense for replacing the evergreens at the entrances (Jan 2016)</a:t>
            </a:r>
          </a:p>
          <a:p>
            <a:pPr marL="457200" lvl="1" indent="-182880"/>
            <a:r>
              <a:rPr lang="en-US" sz="1400" dirty="0"/>
              <a:t>Substantial costs incurred due to broken sprinklers – both repair and high water bills</a:t>
            </a:r>
          </a:p>
          <a:p>
            <a:pPr marL="182880" indent="-182880"/>
            <a:r>
              <a:rPr lang="en-US" sz="1400" dirty="0"/>
              <a:t>Budget reserves will not support another year of excessive expenses</a:t>
            </a:r>
          </a:p>
          <a:p>
            <a:pPr marL="457200" lvl="1" indent="-182880"/>
            <a:endParaRPr lang="en-US" sz="1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46133"/>
              </p:ext>
            </p:extLst>
          </p:nvPr>
        </p:nvGraphicFramePr>
        <p:xfrm>
          <a:off x="1295400" y="1295400"/>
          <a:ext cx="7499351" cy="2810430"/>
        </p:xfrm>
        <a:graphic>
          <a:graphicData uri="http://schemas.openxmlformats.org/drawingml/2006/table">
            <a:tbl>
              <a:tblPr/>
              <a:tblGrid>
                <a:gridCol w="1224803">
                  <a:extLst>
                    <a:ext uri="{9D8B030D-6E8A-4147-A177-3AD203B41FA5}">
                      <a16:colId xmlns:a16="http://schemas.microsoft.com/office/drawing/2014/main" val="3216986181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2779379252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2882460325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2147766476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1180970596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915192027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4259943126"/>
                    </a:ext>
                  </a:extLst>
                </a:gridCol>
                <a:gridCol w="896364">
                  <a:extLst>
                    <a:ext uri="{9D8B030D-6E8A-4147-A177-3AD203B41FA5}">
                      <a16:colId xmlns:a16="http://schemas.microsoft.com/office/drawing/2014/main" val="3278353155"/>
                    </a:ext>
                  </a:extLst>
                </a:gridCol>
              </a:tblGrid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 Type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94786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Landscape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6,468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6,550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7,740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7,699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8,054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10,059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23088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Master Dues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7,203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8,349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8,349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322242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Wall Fund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5,086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5,000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45163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1,931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1,931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1,956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1,963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2,029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2,198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2,643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521513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2,848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1,425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1,079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693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2,022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1,489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1,978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005031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Maintenace/Repairs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557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1,395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1,591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1,120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2,087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3,353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17217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  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12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802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122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171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368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536930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Postage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109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177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139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187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231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202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183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0009329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Paypal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21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  7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50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14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  40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807754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419719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Total per House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236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232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228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243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266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   306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521898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0642"/>
                  </a:ext>
                </a:extLst>
              </a:tr>
              <a:tr h="20074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Early Nov. Balance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3,899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5,632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9,004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9,268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9,685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10,086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 $        5,245 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307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501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908</TotalTime>
  <Words>324</Words>
  <Application>Microsoft Office PowerPoint</Application>
  <PresentationFormat>On-screen Show (4:3)</PresentationFormat>
  <Paragraphs>105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Comic Sans MS</vt:lpstr>
      <vt:lpstr>Gill Sans MT</vt:lpstr>
      <vt:lpstr>Verdana</vt:lpstr>
      <vt:lpstr>Wingdings 2</vt:lpstr>
      <vt:lpstr>Solstice</vt:lpstr>
      <vt:lpstr>PowerPoint Presentation</vt:lpstr>
      <vt:lpstr>Budgetary Analysis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Actions</dc:title>
  <dc:creator>grierjd</dc:creator>
  <cp:lastModifiedBy>David</cp:lastModifiedBy>
  <cp:revision>166</cp:revision>
  <dcterms:created xsi:type="dcterms:W3CDTF">2010-03-15T19:24:14Z</dcterms:created>
  <dcterms:modified xsi:type="dcterms:W3CDTF">2017-04-15T23:56:04Z</dcterms:modified>
</cp:coreProperties>
</file>