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61" r:id="rId3"/>
    <p:sldId id="263" r:id="rId4"/>
    <p:sldId id="262" r:id="rId5"/>
    <p:sldId id="276" r:id="rId6"/>
    <p:sldId id="256" r:id="rId7"/>
    <p:sldId id="302" r:id="rId8"/>
    <p:sldId id="301" r:id="rId9"/>
    <p:sldId id="291" r:id="rId10"/>
    <p:sldId id="284" r:id="rId11"/>
    <p:sldId id="300" r:id="rId12"/>
    <p:sldId id="274" r:id="rId13"/>
    <p:sldId id="277" r:id="rId14"/>
    <p:sldId id="278" r:id="rId15"/>
    <p:sldId id="279" r:id="rId16"/>
    <p:sldId id="280" r:id="rId17"/>
    <p:sldId id="281" r:id="rId18"/>
    <p:sldId id="294" r:id="rId19"/>
    <p:sldId id="282" r:id="rId20"/>
    <p:sldId id="292" r:id="rId21"/>
    <p:sldId id="293" r:id="rId22"/>
    <p:sldId id="283" r:id="rId23"/>
    <p:sldId id="296"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1C2F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HOA\LBIII%20HOA%20Masterlis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athan\Dropbox\HOA\LBIII%20HOA%20Masterli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0.26242493726745886"/>
          <c:y val="0.24899840757315492"/>
          <c:w val="0.55642023346303726"/>
          <c:h val="0.55590062111801264"/>
        </c:manualLayout>
      </c:layout>
      <c:pie3DChart>
        <c:varyColors val="1"/>
        <c:ser>
          <c:idx val="0"/>
          <c:order val="0"/>
          <c:dPt>
            <c:idx val="0"/>
            <c:spPr>
              <a:solidFill>
                <a:schemeClr val="accent3"/>
              </a:solidFill>
            </c:spPr>
          </c:dPt>
          <c:dPt>
            <c:idx val="2"/>
            <c:spPr>
              <a:solidFill>
                <a:schemeClr val="accent1"/>
              </a:solidFill>
            </c:spPr>
          </c:dPt>
          <c:dPt>
            <c:idx val="3"/>
            <c:spPr>
              <a:solidFill>
                <a:srgbClr val="CCFF33"/>
              </a:solidFill>
            </c:spPr>
          </c:dPt>
          <c:dPt>
            <c:idx val="4"/>
            <c:spPr>
              <a:solidFill>
                <a:schemeClr val="accent4">
                  <a:lumMod val="60000"/>
                  <a:lumOff val="40000"/>
                </a:schemeClr>
              </a:solidFill>
            </c:spPr>
          </c:dPt>
          <c:dPt>
            <c:idx val="6"/>
            <c:spPr>
              <a:solidFill>
                <a:schemeClr val="accent4">
                  <a:lumMod val="75000"/>
                </a:schemeClr>
              </a:solidFill>
            </c:spPr>
          </c:dPt>
          <c:dLbls>
            <c:dLbl>
              <c:idx val="2"/>
              <c:layout>
                <c:manualLayout>
                  <c:x val="8.2637552250413221E-2"/>
                  <c:y val="8.8752036076791288E-2"/>
                </c:manualLayout>
              </c:layout>
              <c:dLblPos val="bestFit"/>
              <c:showVal val="1"/>
              <c:showCatName val="1"/>
            </c:dLbl>
            <c:dLbl>
              <c:idx val="3"/>
              <c:layout>
                <c:manualLayout>
                  <c:x val="-9.5945853990473534E-2"/>
                  <c:y val="1.515794265554204E-2"/>
                </c:manualLayout>
              </c:layout>
              <c:tx>
                <c:rich>
                  <a:bodyPr/>
                  <a:lstStyle/>
                  <a:p>
                    <a:r>
                      <a:rPr lang="en-US" dirty="0"/>
                      <a:t>Postage</a:t>
                    </a:r>
                    <a:r>
                      <a:rPr lang="en-US" dirty="0" smtClean="0"/>
                      <a:t>/ Misc</a:t>
                    </a:r>
                    <a:r>
                      <a:rPr lang="en-US" dirty="0"/>
                      <a:t>, $2 </a:t>
                    </a:r>
                  </a:p>
                </c:rich>
              </c:tx>
              <c:dLblPos val="bestFit"/>
              <c:showVal val="1"/>
              <c:showCatName val="1"/>
              <c:extLst>
                <c:ext xmlns:c15="http://schemas.microsoft.com/office/drawing/2012/chart" uri="{CE6537A1-D6FC-4f65-9D91-7224C49458BB}"/>
              </c:extLst>
            </c:dLbl>
            <c:dLbl>
              <c:idx val="5"/>
              <c:tx>
                <c:rich>
                  <a:bodyPr/>
                  <a:lstStyle/>
                  <a:p>
                    <a:r>
                      <a:rPr lang="en-US"/>
                      <a:t>Repairs</a:t>
                    </a:r>
                    <a:r>
                      <a:rPr lang="en-US" smtClean="0"/>
                      <a:t>/ Maint</a:t>
                    </a:r>
                    <a:r>
                      <a:rPr lang="en-US" dirty="0"/>
                      <a:t>, $3 </a:t>
                    </a:r>
                  </a:p>
                </c:rich>
              </c:tx>
              <c:dLblPos val="bestFit"/>
              <c:showVal val="1"/>
              <c:showCatName val="1"/>
            </c:dLbl>
            <c:dLbl>
              <c:idx val="6"/>
              <c:layout>
                <c:manualLayout>
                  <c:x val="0.11304635558687488"/>
                  <c:y val="-2.3578357053194492E-2"/>
                </c:manualLayout>
              </c:layout>
              <c:dLblPos val="bestFit"/>
              <c:showVal val="1"/>
              <c:showCatName val="1"/>
              <c:extLst>
                <c:ext xmlns:c15="http://schemas.microsoft.com/office/drawing/2012/chart" uri="{CE6537A1-D6FC-4f65-9D91-7224C49458BB}"/>
              </c:extLst>
            </c:dLbl>
            <c:spPr>
              <a:noFill/>
              <a:ln>
                <a:noFill/>
              </a:ln>
              <a:effectLst/>
            </c:spPr>
            <c:txPr>
              <a:bodyPr/>
              <a:lstStyle/>
              <a:p>
                <a:pPr>
                  <a:defRPr b="1" baseline="0">
                    <a:latin typeface="Arial" pitchFamily="34" charset="0"/>
                  </a:defRPr>
                </a:pPr>
                <a:endParaRPr lang="en-US"/>
              </a:p>
            </c:txPr>
            <c:dLblPos val="bestFit"/>
            <c:showVal val="1"/>
            <c:showCatName val="1"/>
            <c:showLeaderLines val="1"/>
            <c:extLst>
              <c:ext xmlns:c15="http://schemas.microsoft.com/office/drawing/2012/chart" uri="{CE6537A1-D6FC-4f65-9D91-7224C49458BB}"/>
            </c:extLst>
          </c:dLbls>
          <c:cat>
            <c:strRef>
              <c:f>Budget!$U$9:$U$15</c:f>
              <c:strCache>
                <c:ptCount val="7"/>
                <c:pt idx="0">
                  <c:v>Lawn Care</c:v>
                </c:pt>
                <c:pt idx="1">
                  <c:v>Benbrook Wall Fund</c:v>
                </c:pt>
                <c:pt idx="2">
                  <c:v>Water</c:v>
                </c:pt>
                <c:pt idx="3">
                  <c:v>Postage/Misc</c:v>
                </c:pt>
                <c:pt idx="4">
                  <c:v>Master Dues</c:v>
                </c:pt>
                <c:pt idx="5">
                  <c:v>Repairs/Maint</c:v>
                </c:pt>
                <c:pt idx="6">
                  <c:v>Insurance</c:v>
                </c:pt>
              </c:strCache>
            </c:strRef>
          </c:cat>
          <c:val>
            <c:numRef>
              <c:f>Budget!$T$9:$T$15</c:f>
              <c:numCache>
                <c:formatCode>"$"#,##0_);[Red]\("$"#,##0\)</c:formatCode>
                <c:ptCount val="7"/>
                <c:pt idx="0">
                  <c:v>64.86486486486487</c:v>
                </c:pt>
                <c:pt idx="1">
                  <c:v>50</c:v>
                </c:pt>
                <c:pt idx="2">
                  <c:v>22.522522522522426</c:v>
                </c:pt>
                <c:pt idx="3">
                  <c:v>1.585585585585586</c:v>
                </c:pt>
                <c:pt idx="4">
                  <c:v>64.890090090090098</c:v>
                </c:pt>
                <c:pt idx="5">
                  <c:v>2.7027027027027093</c:v>
                </c:pt>
                <c:pt idx="6">
                  <c:v>17.891891891891891</c:v>
                </c:pt>
              </c:numCache>
            </c:numRef>
          </c:val>
        </c:ser>
      </c:pie3DChart>
      <c:spPr>
        <a:noFill/>
        <a:ln w="25400">
          <a:noFill/>
        </a:ln>
      </c:spPr>
    </c:plotArea>
    <c:plotVisOnly val="1"/>
    <c:dispBlanksAs val="zero"/>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otX val="30"/>
      <c:perspective val="0"/>
    </c:view3D>
    <c:plotArea>
      <c:layout>
        <c:manualLayout>
          <c:layoutTarget val="inner"/>
          <c:xMode val="edge"/>
          <c:yMode val="edge"/>
          <c:x val="0.2276264591439689"/>
          <c:y val="0.22981366459627389"/>
          <c:w val="0.55642023346303804"/>
          <c:h val="0.55590062111801264"/>
        </c:manualLayout>
      </c:layout>
      <c:pie3DChart>
        <c:varyColors val="1"/>
        <c:ser>
          <c:idx val="0"/>
          <c:order val="0"/>
          <c:dPt>
            <c:idx val="0"/>
            <c:spPr>
              <a:solidFill>
                <a:schemeClr val="accent3"/>
              </a:solidFill>
            </c:spPr>
          </c:dPt>
          <c:dPt>
            <c:idx val="2"/>
            <c:spPr>
              <a:solidFill>
                <a:schemeClr val="accent1"/>
              </a:solidFill>
            </c:spPr>
          </c:dPt>
          <c:dPt>
            <c:idx val="3"/>
            <c:spPr>
              <a:solidFill>
                <a:srgbClr val="CCFF33"/>
              </a:solidFill>
            </c:spPr>
          </c:dPt>
          <c:dPt>
            <c:idx val="4"/>
            <c:spPr>
              <a:solidFill>
                <a:schemeClr val="accent4">
                  <a:lumMod val="60000"/>
                  <a:lumOff val="40000"/>
                </a:schemeClr>
              </a:solidFill>
            </c:spPr>
          </c:dPt>
          <c:dPt>
            <c:idx val="6"/>
            <c:spPr>
              <a:solidFill>
                <a:schemeClr val="accent4">
                  <a:lumMod val="75000"/>
                </a:schemeClr>
              </a:solidFill>
            </c:spPr>
          </c:dPt>
          <c:dLbls>
            <c:dLbl>
              <c:idx val="0"/>
              <c:layout>
                <c:manualLayout>
                  <c:x val="-0.18058897797107684"/>
                  <c:y val="7.0244126110742183E-2"/>
                </c:manualLayout>
              </c:layout>
              <c:dLblPos val="bestFit"/>
              <c:showVal val="1"/>
              <c:showCatName val="1"/>
            </c:dLbl>
            <c:dLbl>
              <c:idx val="1"/>
              <c:layout>
                <c:manualLayout>
                  <c:x val="-0.18324778847088574"/>
                  <c:y val="-0.16936278798483523"/>
                </c:manualLayout>
              </c:layout>
              <c:dLblPos val="bestFit"/>
              <c:showVal val="1"/>
              <c:showCatName val="1"/>
            </c:dLbl>
            <c:dLbl>
              <c:idx val="2"/>
              <c:layout>
                <c:manualLayout>
                  <c:x val="7.1899727811801373E-2"/>
                  <c:y val="6.5671934893030484E-2"/>
                </c:manualLayout>
              </c:layout>
              <c:dLblPos val="bestFit"/>
              <c:showVal val="1"/>
              <c:showCatName val="1"/>
            </c:dLbl>
            <c:dLbl>
              <c:idx val="3"/>
              <c:layout>
                <c:manualLayout>
                  <c:x val="-9.2859434237387004E-2"/>
                  <c:y val="4.5312411488132393E-2"/>
                </c:manualLayout>
              </c:layout>
              <c:tx>
                <c:rich>
                  <a:bodyPr/>
                  <a:lstStyle/>
                  <a:p>
                    <a:pPr>
                      <a:defRPr sz="1000" b="1" i="0" u="none" strike="noStrike" baseline="0">
                        <a:solidFill>
                          <a:srgbClr val="000000"/>
                        </a:solidFill>
                        <a:latin typeface="Arial"/>
                        <a:ea typeface="Arial"/>
                        <a:cs typeface="Arial"/>
                      </a:defRPr>
                    </a:pPr>
                    <a:r>
                      <a:rPr lang="en-US" dirty="0" smtClean="0"/>
                      <a:t>Postage/ Misc</a:t>
                    </a:r>
                    <a:r>
                      <a:rPr lang="en-US" dirty="0"/>
                      <a:t>, $2 </a:t>
                    </a:r>
                  </a:p>
                </c:rich>
              </c:tx>
              <c:spPr/>
              <c:dLblPos val="bestFit"/>
              <c:showVal val="1"/>
              <c:showCatName val="1"/>
            </c:dLbl>
            <c:dLbl>
              <c:idx val="4"/>
              <c:spPr/>
              <c:txPr>
                <a:bodyPr/>
                <a:lstStyle/>
                <a:p>
                  <a:pPr>
                    <a:defRPr sz="1000" b="1" i="0" u="none" strike="noStrike" baseline="0">
                      <a:solidFill>
                        <a:srgbClr val="000000"/>
                      </a:solidFill>
                      <a:latin typeface="Arial"/>
                      <a:ea typeface="Arial"/>
                      <a:cs typeface="Arial"/>
                    </a:defRPr>
                  </a:pPr>
                  <a:endParaRPr lang="en-US"/>
                </a:p>
              </c:txPr>
            </c:dLbl>
            <c:dLbl>
              <c:idx val="5"/>
              <c:tx>
                <c:rich>
                  <a:bodyPr/>
                  <a:lstStyle/>
                  <a:p>
                    <a:pPr>
                      <a:defRPr sz="1000" b="1" i="0" u="none" strike="noStrike" baseline="0">
                        <a:solidFill>
                          <a:srgbClr val="000000"/>
                        </a:solidFill>
                        <a:latin typeface="Arial"/>
                        <a:ea typeface="Arial"/>
                        <a:cs typeface="Arial"/>
                      </a:defRPr>
                    </a:pPr>
                    <a:r>
                      <a:rPr lang="en-US"/>
                      <a:t>Repairs</a:t>
                    </a:r>
                    <a:r>
                      <a:rPr lang="en-US" smtClean="0"/>
                      <a:t>/ Maint</a:t>
                    </a:r>
                    <a:r>
                      <a:rPr lang="en-US" dirty="0"/>
                      <a:t>, $14 </a:t>
                    </a:r>
                  </a:p>
                </c:rich>
              </c:tx>
              <c:spPr/>
              <c:dLblPos val="bestFit"/>
              <c:showVal val="1"/>
              <c:showCatName val="1"/>
            </c:dLbl>
            <c:dLbl>
              <c:idx val="6"/>
              <c:layout>
                <c:manualLayout>
                  <c:x val="0.11304635558687459"/>
                  <c:y val="-2.3578357053194436E-2"/>
                </c:manualLayout>
              </c:layout>
              <c:spPr/>
              <c:txPr>
                <a:bodyPr/>
                <a:lstStyle/>
                <a:p>
                  <a:pPr>
                    <a:defRPr sz="1000" b="1" i="0" u="none" strike="noStrike" baseline="0">
                      <a:solidFill>
                        <a:srgbClr val="000000"/>
                      </a:solidFill>
                      <a:latin typeface="Arial"/>
                      <a:ea typeface="Arial"/>
                      <a:cs typeface="Arial"/>
                    </a:defRPr>
                  </a:pPr>
                  <a:endParaRPr lang="en-US"/>
                </a:p>
              </c:txPr>
              <c:dLblPos val="bestFit"/>
              <c:showVal val="1"/>
              <c:showCatName val="1"/>
            </c:dLbl>
            <c:spPr>
              <a:noFill/>
              <a:ln w="25400">
                <a:noFill/>
              </a:ln>
            </c:spPr>
            <c:txPr>
              <a:bodyPr/>
              <a:lstStyle/>
              <a:p>
                <a:pPr>
                  <a:defRPr sz="1000" b="1" i="0" u="none" strike="noStrike" baseline="0">
                    <a:solidFill>
                      <a:srgbClr val="000000"/>
                    </a:solidFill>
                    <a:latin typeface="Arial"/>
                    <a:ea typeface="Arial"/>
                    <a:cs typeface="Arial"/>
                  </a:defRPr>
                </a:pPr>
                <a:endParaRPr lang="en-US"/>
              </a:p>
            </c:txPr>
            <c:dLblPos val="bestFit"/>
            <c:showVal val="1"/>
            <c:showCatName val="1"/>
            <c:showLeaderLines val="1"/>
          </c:dLbls>
          <c:cat>
            <c:strRef>
              <c:f>Budget!$U$9:$U$15</c:f>
              <c:strCache>
                <c:ptCount val="7"/>
                <c:pt idx="0">
                  <c:v>Lawn Care</c:v>
                </c:pt>
                <c:pt idx="1">
                  <c:v>Benbrook Wall Fund</c:v>
                </c:pt>
                <c:pt idx="2">
                  <c:v>Water</c:v>
                </c:pt>
                <c:pt idx="3">
                  <c:v>Postage/Misc</c:v>
                </c:pt>
                <c:pt idx="4">
                  <c:v>Master Dues</c:v>
                </c:pt>
                <c:pt idx="5">
                  <c:v>Repairs/Maint</c:v>
                </c:pt>
                <c:pt idx="6">
                  <c:v>Insurance</c:v>
                </c:pt>
              </c:strCache>
            </c:strRef>
          </c:cat>
          <c:val>
            <c:numRef>
              <c:f>Budget!$T$9:$T$15</c:f>
              <c:numCache>
                <c:formatCode>"$"#,##0_);[Red]\("$"#,##0\)</c:formatCode>
                <c:ptCount val="7"/>
                <c:pt idx="0">
                  <c:v>65.189189189189179</c:v>
                </c:pt>
                <c:pt idx="1">
                  <c:v>50</c:v>
                </c:pt>
                <c:pt idx="2">
                  <c:v>18.018018018018036</c:v>
                </c:pt>
                <c:pt idx="3">
                  <c:v>1.801801801801802</c:v>
                </c:pt>
                <c:pt idx="4">
                  <c:v>75.213513513513533</c:v>
                </c:pt>
                <c:pt idx="5">
                  <c:v>15.765765765765765</c:v>
                </c:pt>
                <c:pt idx="6">
                  <c:v>23.423423423423422</c:v>
                </c:pt>
              </c:numCache>
            </c:numRef>
          </c:val>
        </c:ser>
      </c:pie3DChart>
      <c:spPr>
        <a:noFill/>
        <a:ln w="25400">
          <a:noFill/>
        </a:ln>
      </c:spPr>
    </c:plotArea>
    <c:plotVisOnly val="1"/>
    <c:dispBlanksAs val="zero"/>
  </c:chart>
  <c:spPr>
    <a:noFill/>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CB7358B-B9F1-4A41-9773-67A0192DDB31}" type="datetimeFigureOut">
              <a:rPr lang="en-US" smtClean="0"/>
              <a:pPr/>
              <a:t>6/5/2016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F77F74A-042B-4002-81B7-88F9E0C546A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CB7358B-B9F1-4A41-9773-67A0192DDB31}" type="datetimeFigureOut">
              <a:rPr lang="en-US" smtClean="0"/>
              <a:pPr/>
              <a:t>6/5/2016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77F74A-042B-4002-81B7-88F9E0C546A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990599" y="0"/>
            <a:ext cx="8153401" cy="1739900"/>
          </a:xfrm>
          <a:prstGeom prst="rect">
            <a:avLst/>
          </a:prstGeom>
          <a:noFill/>
          <a:ln w="9525">
            <a:noFill/>
            <a:miter lim="800000"/>
            <a:headEnd/>
            <a:tailEnd/>
          </a:ln>
        </p:spPr>
      </p:pic>
      <p:sp>
        <p:nvSpPr>
          <p:cNvPr id="3" name="Content Placeholder 2"/>
          <p:cNvSpPr>
            <a:spLocks noGrp="1"/>
          </p:cNvSpPr>
          <p:nvPr>
            <p:ph idx="1"/>
          </p:nvPr>
        </p:nvSpPr>
        <p:spPr>
          <a:xfrm>
            <a:off x="1143000" y="1905000"/>
            <a:ext cx="7802880" cy="4724400"/>
          </a:xfrm>
        </p:spPr>
        <p:txBody>
          <a:bodyPr>
            <a:normAutofit fontScale="77500" lnSpcReduction="20000"/>
          </a:bodyPr>
          <a:lstStyle/>
          <a:p>
            <a:pPr algn="ctr">
              <a:lnSpc>
                <a:spcPct val="110000"/>
              </a:lnSpc>
              <a:buNone/>
            </a:pPr>
            <a:r>
              <a:rPr lang="en-US" sz="56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La Bandera Phase III Homeowners Association</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720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June </a:t>
            </a:r>
            <a:r>
              <a:rPr lang="en-US" sz="720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5, </a:t>
            </a:r>
            <a:r>
              <a:rPr lang="en-US" sz="72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2016</a:t>
            </a:r>
          </a:p>
          <a:p>
            <a:pPr algn="ctr">
              <a:lnSpc>
                <a:spcPct val="110000"/>
              </a:lnSpc>
              <a:buNone/>
            </a:pPr>
            <a:endParaRPr lang="en-US" sz="48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endParaRPr>
          </a:p>
          <a:p>
            <a:pPr algn="ctr">
              <a:lnSpc>
                <a:spcPct val="110000"/>
              </a:lnSpc>
              <a:buNone/>
            </a:pPr>
            <a:r>
              <a:rPr lang="en-US" sz="4700" dirty="0" smtClean="0">
                <a:solidFill>
                  <a:schemeClr val="tx2">
                    <a:satMod val="130000"/>
                  </a:schemeClr>
                </a:solidFill>
                <a:effectLst>
                  <a:outerShdw blurRad="50000" dist="30000" dir="5400000" algn="tl" rotWithShape="0">
                    <a:srgbClr val="000000">
                      <a:alpha val="30000"/>
                    </a:srgbClr>
                  </a:outerShdw>
                </a:effectLst>
                <a:latin typeface="Comic Sans MS" pitchFamily="66" charset="0"/>
                <a:ea typeface="+mj-ea"/>
                <a:cs typeface="+mj-cs"/>
              </a:rPr>
              <a:t>Welcome to our Special Meeting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Election of </a:t>
            </a:r>
          </a:p>
          <a:p>
            <a:pPr algn="ctr">
              <a:buNone/>
            </a:pPr>
            <a:r>
              <a:rPr lang="en-US" sz="6000" dirty="0" smtClean="0">
                <a:latin typeface="Arial Black" pitchFamily="34" charset="0"/>
              </a:rPr>
              <a:t>2016 – 2017 Board Members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fontScale="92500"/>
          </a:bodyPr>
          <a:lstStyle/>
          <a:p>
            <a:pPr algn="ctr">
              <a:buNone/>
            </a:pPr>
            <a:r>
              <a:rPr lang="en-US" sz="6000" dirty="0" smtClean="0">
                <a:latin typeface="Arial Black" pitchFamily="34" charset="0"/>
              </a:rPr>
              <a:t>Other slides past this point are from the Annual Meeting and are here for reference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792162"/>
          </a:xfrm>
        </p:spPr>
        <p:txBody>
          <a:bodyPr>
            <a:noAutofit/>
          </a:bodyPr>
          <a:lstStyle/>
          <a:p>
            <a:pPr algn="ctr"/>
            <a:r>
              <a:rPr lang="en-US" sz="3500" dirty="0" smtClean="0">
                <a:latin typeface="Comic Sans MS" pitchFamily="66" charset="0"/>
              </a:rPr>
              <a:t>http://labanderaphase3.org/</a:t>
            </a:r>
            <a:br>
              <a:rPr lang="en-US" sz="3500" dirty="0" smtClean="0">
                <a:latin typeface="Comic Sans MS" pitchFamily="66" charset="0"/>
              </a:rPr>
            </a:br>
            <a:r>
              <a:rPr lang="en-US" sz="1600" dirty="0" smtClean="0">
                <a:latin typeface="Comic Sans MS" pitchFamily="66" charset="0"/>
              </a:rPr>
              <a:t>http://www.facebook.com/lb3hoa </a:t>
            </a:r>
            <a:endParaRPr lang="en-US" sz="1600" dirty="0">
              <a:latin typeface="Comic Sans MS" pitchFamily="66" charset="0"/>
            </a:endParaRPr>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1524000" y="1553039"/>
            <a:ext cx="7010400" cy="4582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Financial Statements &amp; Forecast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pPr algn="ctr"/>
            <a:r>
              <a:rPr lang="en-US" dirty="0" smtClean="0"/>
              <a:t>HOA Collected all Prior Year Dues</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6" name="Table 5"/>
          <p:cNvGraphicFramePr>
            <a:graphicFrameLocks noGrp="1"/>
          </p:cNvGraphicFramePr>
          <p:nvPr/>
        </p:nvGraphicFramePr>
        <p:xfrm>
          <a:off x="2438400" y="1524000"/>
          <a:ext cx="4953000" cy="4324293"/>
        </p:xfrm>
        <a:graphic>
          <a:graphicData uri="http://schemas.openxmlformats.org/drawingml/2006/table">
            <a:tbl>
              <a:tblPr/>
              <a:tblGrid>
                <a:gridCol w="966439"/>
                <a:gridCol w="966439"/>
                <a:gridCol w="966439"/>
                <a:gridCol w="1087244"/>
                <a:gridCol w="966439"/>
              </a:tblGrid>
              <a:tr h="298675">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98675">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ctr" fontAlgn="b"/>
                      <a:r>
                        <a:rPr lang="en-US" sz="1000" b="1" i="0" u="none" strike="noStrike" dirty="0">
                          <a:latin typeface="Arial"/>
                        </a:rPr>
                        <a:t>Outstanding Dues - Current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0" i="0" u="none" strike="noStrike">
                          <a:latin typeface="Arial"/>
                        </a:rPr>
                        <a:t>Year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Number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a:latin typeface="Arial"/>
                        </a:rPr>
                        <a:t>Amount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2007</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2008</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2009</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2011</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2012</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2013</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9867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2014</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85689">
                <a:tc>
                  <a:txBody>
                    <a:bodyPr/>
                    <a:lstStyle/>
                    <a:p>
                      <a:pPr algn="l" fontAlgn="b"/>
                      <a:endParaRPr lang="en-US" sz="1000" b="0" i="0" u="none" strike="noStrike">
                        <a:latin typeface="Arial"/>
                      </a:endParaRP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2015</a:t>
                      </a:r>
                      <a:endParaRPr lang="en-US" sz="10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0</a:t>
                      </a:r>
                      <a:endParaRPr lang="en-US" sz="1000" b="0" i="0" u="none" strike="noStrike" dirty="0">
                        <a:latin typeface="Arial"/>
                      </a:endParaRPr>
                    </a:p>
                  </a:txBody>
                  <a:tcPr marL="0" marR="0" marT="0" marB="0" anchor="b">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r" fontAlgn="b"/>
                      <a:r>
                        <a:rPr lang="en-US" sz="1000" b="0" i="0" u="none" strike="noStrike" dirty="0" smtClean="0">
                          <a:latin typeface="Arial"/>
                        </a:rPr>
                        <a:t>0</a:t>
                      </a:r>
                      <a:endParaRPr lang="en-US" sz="1000" b="0" i="0" u="none" strike="noStrike" dirty="0">
                        <a:latin typeface="Arial"/>
                      </a:endParaRPr>
                    </a:p>
                  </a:txBody>
                  <a:tcPr marL="0" marR="0" marT="0" marB="0" anchor="b">
                    <a:lnL>
                      <a:noFill/>
                    </a:lnL>
                    <a:lnR>
                      <a:noFill/>
                    </a:lnR>
                    <a:lnT>
                      <a:noFill/>
                    </a:lnT>
                    <a:lnB w="6350" cap="flat" cmpd="sng" algn="ctr">
                      <a:noFill/>
                      <a:prstDash val="solid"/>
                      <a:round/>
                      <a:headEnd type="none" w="med" len="med"/>
                      <a:tailEnd type="none" w="med" len="med"/>
                    </a:lnB>
                    <a:solidFill>
                      <a:srgbClr val="FFFFFF"/>
                    </a:solidFill>
                  </a:tcPr>
                </a:tc>
                <a:tc>
                  <a:txBody>
                    <a:bodyPr/>
                    <a:lstStyle/>
                    <a:p>
                      <a:pPr algn="l" fontAlgn="b"/>
                      <a:endParaRPr lang="en-US" sz="1000" b="0" i="0" u="none" strike="noStrike" dirty="0">
                        <a:latin typeface="Arial"/>
                      </a:endParaRP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2016</a:t>
                      </a:r>
                      <a:endParaRPr lang="en-US" sz="1000" b="0" i="0" u="none" strike="noStrike" dirty="0">
                        <a:latin typeface="Arial"/>
                      </a:endParaRPr>
                    </a:p>
                  </a:txBody>
                  <a:tcPr marL="0" marR="0" marT="0" marB="0" anchor="b">
                    <a:lnL>
                      <a:noFill/>
                    </a:lnL>
                    <a:lnR>
                      <a:noFill/>
                    </a:lnR>
                    <a:lnT>
                      <a:noFill/>
                    </a:lnT>
                    <a:lnB>
                      <a:noFill/>
                    </a:lnB>
                    <a:solidFill>
                      <a:srgbClr val="FFFFFF"/>
                    </a:solidFill>
                  </a:tcPr>
                </a:tc>
                <a:tc>
                  <a:txBody>
                    <a:bodyPr/>
                    <a:lstStyle/>
                    <a:p>
                      <a:pPr algn="r" fontAlgn="b"/>
                      <a:r>
                        <a:rPr lang="en-US" sz="1000" b="0" i="0" u="none" strike="noStrike" dirty="0" smtClean="0">
                          <a:latin typeface="Arial"/>
                        </a:rPr>
                        <a:t>1</a:t>
                      </a:r>
                      <a:endParaRPr lang="en-US" sz="10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dirty="0" smtClean="0">
                          <a:latin typeface="Arial"/>
                        </a:rPr>
                        <a:t>210</a:t>
                      </a:r>
                      <a:endParaRPr lang="en-US" sz="1000" b="0" i="0" u="none" strike="noStrike" dirty="0">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r h="28568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Total</a:t>
                      </a:r>
                    </a:p>
                  </a:txBody>
                  <a:tcPr marL="0" marR="0" marT="0" marB="0" anchor="b">
                    <a:lnL>
                      <a:noFill/>
                    </a:lnL>
                    <a:lnR>
                      <a:noFill/>
                    </a:lnR>
                    <a:lnT>
                      <a:noFill/>
                    </a:lnT>
                    <a:lnB>
                      <a:noFill/>
                    </a:lnB>
                    <a:solidFill>
                      <a:srgbClr val="FFFFFF"/>
                    </a:solidFill>
                  </a:tcPr>
                </a:tc>
                <a:tc>
                  <a:txBody>
                    <a:bodyPr/>
                    <a:lstStyle/>
                    <a:p>
                      <a:pPr algn="r" fontAlgn="b"/>
                      <a:r>
                        <a:rPr lang="en-US" sz="1000" b="1" i="0" u="none" strike="noStrike" dirty="0" smtClean="0">
                          <a:latin typeface="Arial"/>
                        </a:rPr>
                        <a:t>1</a:t>
                      </a:r>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000" b="1" i="0" u="none" strike="noStrike" dirty="0" smtClean="0">
                          <a:latin typeface="Arial"/>
                        </a:rPr>
                        <a:t>210</a:t>
                      </a:r>
                      <a:endParaRPr lang="en-US" sz="1000" b="1"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r h="285689">
                <a:tc>
                  <a:txBody>
                    <a:bodyPr/>
                    <a:lstStyle/>
                    <a:p>
                      <a:pPr algn="l" fontAlgn="b"/>
                      <a:endParaRPr lang="en-US" sz="1000" b="0" i="0" u="none" strike="noStrike">
                        <a:latin typeface="Arial"/>
                      </a:endParaRPr>
                    </a:p>
                  </a:txBody>
                  <a:tcPr marL="0" marR="0" marT="0" marB="0" anchor="b">
                    <a:lnL>
                      <a:noFill/>
                    </a:lnL>
                    <a:lnR>
                      <a:noFill/>
                    </a:lnR>
                    <a:lnT>
                      <a:noFill/>
                    </a:lnT>
                    <a:lnB>
                      <a:noFill/>
                    </a:lnB>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algn="ctr"/>
            <a:r>
              <a:rPr lang="en-US" dirty="0" smtClean="0"/>
              <a:t>HOA  Actual vs. Budget</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7" name="Table 6"/>
          <p:cNvGraphicFramePr>
            <a:graphicFrameLocks noGrp="1"/>
          </p:cNvGraphicFramePr>
          <p:nvPr/>
        </p:nvGraphicFramePr>
        <p:xfrm>
          <a:off x="1295400" y="1219200"/>
          <a:ext cx="7543799" cy="5410200"/>
        </p:xfrm>
        <a:graphic>
          <a:graphicData uri="http://schemas.openxmlformats.org/drawingml/2006/table">
            <a:tbl>
              <a:tblPr/>
              <a:tblGrid>
                <a:gridCol w="828609"/>
                <a:gridCol w="172627"/>
                <a:gridCol w="2002473"/>
                <a:gridCol w="1070287"/>
                <a:gridCol w="1208389"/>
                <a:gridCol w="1277440"/>
                <a:gridCol w="983974"/>
              </a:tblGrid>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Actual</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Budget</a:t>
                      </a:r>
                    </a:p>
                  </a:txBody>
                  <a:tcPr marL="0" marR="0" marT="0" marB="0" anchor="b">
                    <a:lnL>
                      <a:noFill/>
                    </a:lnL>
                    <a:lnR>
                      <a:noFill/>
                    </a:lnR>
                    <a:lnT>
                      <a:noFill/>
                    </a:lnT>
                    <a:lnB>
                      <a:noFill/>
                    </a:lnB>
                    <a:solidFill>
                      <a:srgbClr val="FFFFFF"/>
                    </a:solidFill>
                  </a:tcPr>
                </a:tc>
                <a:tc>
                  <a:txBody>
                    <a:bodyPr/>
                    <a:lstStyle/>
                    <a:p>
                      <a:pPr algn="ctr" fontAlgn="b"/>
                      <a:r>
                        <a:rPr lang="en-US" sz="1000" b="1" i="0" u="none" strike="noStrike">
                          <a:latin typeface="Arial"/>
                        </a:rPr>
                        <a:t>Over (Under)</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2015 Financial Statement</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24,975.00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Late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160.76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160.76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Title Fees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300.00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Revenue</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25,435.76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24,975.00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460.76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Team Ranch Dues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8,348.70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7,202.80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1,145.90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Lawn Care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8,053.90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7,500.00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553.90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Wall Fund</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5,550.00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Water</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1,489.37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1,750.00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(260.63)</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Insurance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2,198.00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2,200.00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Repairs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2,147.17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500.00 </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1,647.17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Postage</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201.51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200.00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latin typeface="Arial"/>
                        </a:rPr>
                        <a:t>1.51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Expenses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27,988.65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24,902.80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r" fontAlgn="b"/>
                      <a:r>
                        <a:rPr lang="en-US" sz="1000" b="0" i="0" u="none" strike="noStrike">
                          <a:latin typeface="Arial"/>
                        </a:rPr>
                        <a:t>3,085.85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2">
                  <a:txBody>
                    <a:bodyPr/>
                    <a:lstStyle/>
                    <a:p>
                      <a:pPr algn="l" fontAlgn="b"/>
                      <a:r>
                        <a:rPr lang="en-US" sz="1000" b="1" i="0" u="none" strike="noStrike">
                          <a:latin typeface="Arial"/>
                        </a:rPr>
                        <a:t>Total Surplus</a:t>
                      </a:r>
                    </a:p>
                  </a:txBody>
                  <a:tcPr marL="0" marR="0" marT="0" marB="0" anchor="b">
                    <a:lnL>
                      <a:noFill/>
                    </a:lnL>
                    <a:lnR>
                      <a:noFill/>
                    </a:lnR>
                    <a:lnT>
                      <a:noFill/>
                    </a:lnT>
                    <a:lnB>
                      <a:noFill/>
                    </a:lnB>
                    <a:solidFill>
                      <a:srgbClr val="FFFFFF"/>
                    </a:solidFill>
                  </a:tcPr>
                </a:tc>
                <a:tc hMerge="1">
                  <a:txBody>
                    <a:bodyPr/>
                    <a:lstStyle/>
                    <a:p>
                      <a:endParaRPr lang="en-US"/>
                    </a:p>
                  </a:txBody>
                  <a:tcPr/>
                </a:tc>
                <a:tc>
                  <a:txBody>
                    <a:bodyPr/>
                    <a:lstStyle/>
                    <a:p>
                      <a:pPr algn="r" fontAlgn="b"/>
                      <a:r>
                        <a:rPr lang="en-US" sz="1000" b="0" i="0" u="none" strike="noStrike">
                          <a:latin typeface="Arial"/>
                        </a:rPr>
                        <a:t>(2,552.89)</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72.20 </a:t>
                      </a:r>
                    </a:p>
                  </a:txBody>
                  <a:tcPr marL="0" marR="0" marT="0" marB="0" anchor="b">
                    <a:lnL>
                      <a:noFill/>
                    </a:lnL>
                    <a:lnR>
                      <a:noFill/>
                    </a:lnR>
                    <a:lnT>
                      <a:noFill/>
                    </a:lnT>
                    <a:lnB>
                      <a:noFill/>
                    </a:lnB>
                    <a:solidFill>
                      <a:srgbClr val="F2F2F2"/>
                    </a:solidFill>
                  </a:tcPr>
                </a:tc>
                <a:tc>
                  <a:txBody>
                    <a:bodyPr/>
                    <a:lstStyle/>
                    <a:p>
                      <a:pPr algn="r" fontAlgn="b"/>
                      <a:r>
                        <a:rPr lang="en-US" sz="1000" b="0" i="0" u="none" strike="noStrike">
                          <a:latin typeface="Arial"/>
                        </a:rPr>
                        <a:t>(2,625.09)</a:t>
                      </a:r>
                    </a:p>
                  </a:txBody>
                  <a:tcPr marL="0" marR="0" marT="0" marB="0" anchor="b">
                    <a:lnL>
                      <a:noFill/>
                    </a:lnL>
                    <a:lnR>
                      <a:noFill/>
                    </a:lnR>
                    <a:lnT>
                      <a:noFill/>
                    </a:lnT>
                    <a:lnB>
                      <a:noFill/>
                    </a:lnB>
                    <a:solidFill>
                      <a:srgbClr val="F2F2F2"/>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5">
                  <a:txBody>
                    <a:bodyPr/>
                    <a:lstStyle/>
                    <a:p>
                      <a:pPr algn="l" fontAlgn="b"/>
                      <a:r>
                        <a:rPr lang="en-US" sz="1000" b="0" i="1" u="none" strike="noStrike">
                          <a:latin typeface="Arial"/>
                        </a:rPr>
                        <a:t>* 100% Irrigation repairs (cars driving over sprinkler heads/new cable lines)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000" b="0" i="1" u="none" strike="noStrike">
                          <a:latin typeface="Arial"/>
                        </a:rPr>
                        <a:t>** Insurance rates increased by $500 in 2016</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000" b="0" i="1" u="none" strike="noStrike">
                          <a:latin typeface="Arial"/>
                        </a:rPr>
                        <a:t>*** Team Ranch Raised dues without notice</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gridSpan="5">
                  <a:txBody>
                    <a:bodyPr/>
                    <a:lstStyle/>
                    <a:p>
                      <a:pPr algn="l" fontAlgn="b"/>
                      <a:r>
                        <a:rPr lang="en-US" sz="1000" b="0" i="1" u="none" strike="noStrike">
                          <a:latin typeface="Arial"/>
                        </a:rPr>
                        <a:t>**** We will be over budget on Landscaping by $4.5K in 2016 (used xs funds)</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5425">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1"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HOA Budget - $250 Dues</a:t>
            </a:r>
            <a:endParaRPr lang="en-US" dirty="0"/>
          </a:p>
        </p:txBody>
      </p:sp>
      <p:sp>
        <p:nvSpPr>
          <p:cNvPr id="5" name="TextBox 4"/>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12" name="Chart 11"/>
          <p:cNvGraphicFramePr>
            <a:graphicFrameLocks/>
          </p:cNvGraphicFramePr>
          <p:nvPr/>
        </p:nvGraphicFramePr>
        <p:xfrm>
          <a:off x="1066800" y="2514600"/>
          <a:ext cx="4114800" cy="32861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676400" y="2209800"/>
            <a:ext cx="2667000" cy="381000"/>
          </a:xfrm>
          <a:prstGeom prst="rect">
            <a:avLst/>
          </a:prstGeom>
          <a:noFill/>
        </p:spPr>
        <p:txBody>
          <a:bodyPr wrap="square" rtlCol="0">
            <a:spAutoFit/>
          </a:bodyPr>
          <a:lstStyle/>
          <a:p>
            <a:pPr algn="ctr"/>
            <a:r>
              <a:rPr lang="en-US" dirty="0" smtClean="0"/>
              <a:t>2015</a:t>
            </a:r>
            <a:endParaRPr lang="en-US" b="1" dirty="0"/>
          </a:p>
        </p:txBody>
      </p:sp>
      <p:sp>
        <p:nvSpPr>
          <p:cNvPr id="9" name="TextBox 8"/>
          <p:cNvSpPr txBox="1"/>
          <p:nvPr/>
        </p:nvSpPr>
        <p:spPr>
          <a:xfrm>
            <a:off x="5410200" y="2209800"/>
            <a:ext cx="2667000" cy="381000"/>
          </a:xfrm>
          <a:prstGeom prst="rect">
            <a:avLst/>
          </a:prstGeom>
          <a:noFill/>
        </p:spPr>
        <p:txBody>
          <a:bodyPr wrap="square" rtlCol="0">
            <a:spAutoFit/>
          </a:bodyPr>
          <a:lstStyle/>
          <a:p>
            <a:pPr algn="ctr"/>
            <a:r>
              <a:rPr lang="en-US" dirty="0" smtClean="0"/>
              <a:t>2016</a:t>
            </a:r>
            <a:endParaRPr lang="en-US" b="1" dirty="0"/>
          </a:p>
        </p:txBody>
      </p:sp>
      <p:graphicFrame>
        <p:nvGraphicFramePr>
          <p:cNvPr id="10" name="Chart 9"/>
          <p:cNvGraphicFramePr>
            <a:graphicFrameLocks/>
          </p:cNvGraphicFramePr>
          <p:nvPr/>
        </p:nvGraphicFramePr>
        <p:xfrm>
          <a:off x="4572000" y="2819400"/>
          <a:ext cx="41148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HOA Financial Position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graphicFrame>
        <p:nvGraphicFramePr>
          <p:cNvPr id="5" name="Table 4"/>
          <p:cNvGraphicFramePr>
            <a:graphicFrameLocks noGrp="1"/>
          </p:cNvGraphicFramePr>
          <p:nvPr/>
        </p:nvGraphicFramePr>
        <p:xfrm>
          <a:off x="1676400" y="1371600"/>
          <a:ext cx="6705599" cy="5105401"/>
        </p:xfrm>
        <a:graphic>
          <a:graphicData uri="http://schemas.openxmlformats.org/drawingml/2006/table">
            <a:tbl>
              <a:tblPr/>
              <a:tblGrid>
                <a:gridCol w="312447"/>
                <a:gridCol w="216310"/>
                <a:gridCol w="4085849"/>
                <a:gridCol w="1562237"/>
                <a:gridCol w="264378"/>
                <a:gridCol w="264378"/>
              </a:tblGrid>
              <a:tr h="27759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r>
              <a:tr h="27759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ASSETS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15,480.61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Cash (CDs)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30,000.00 </a:t>
                      </a:r>
                    </a:p>
                  </a:txBody>
                  <a:tcPr marL="0" marR="0" marT="0" marB="0" anchor="b">
                    <a:lnL>
                      <a:noFill/>
                    </a:lnL>
                    <a:lnR>
                      <a:noFill/>
                    </a:lnR>
                    <a:lnT>
                      <a:noFill/>
                    </a:lnT>
                    <a:lnB>
                      <a:noFill/>
                    </a:lnB>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A/R Unpaid Dues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210.00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759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LIABILITIES</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759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Master HOA Payable - 2016</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2016 Prepaid HOA Dues</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Wall Maint Fund</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(38,850.00)</a:t>
                      </a:r>
                    </a:p>
                  </a:txBody>
                  <a:tcPr marL="0" marR="0" marT="0" marB="0" anchor="b">
                    <a:lnL>
                      <a:noFill/>
                    </a:lnL>
                    <a:lnR>
                      <a:noFill/>
                    </a:lnR>
                    <a:lnT>
                      <a:noFill/>
                    </a:lnT>
                    <a:lnB>
                      <a:noFill/>
                    </a:lnB>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Water Through Feb 2017</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(1,416.67)</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Lawn Care Through Feb 2017</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(5,125.50)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Postage Through Feb 2017</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(200.00)</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Est. Repairs Through Feb 2017</a:t>
                      </a:r>
                    </a:p>
                  </a:txBody>
                  <a:tcPr marL="11430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0.00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1" i="0" u="none" strike="noStrike">
                          <a:latin typeface="Arial"/>
                        </a:rPr>
                        <a:t>EQUITY - NET ASSETS</a:t>
                      </a:r>
                    </a:p>
                  </a:txBody>
                  <a:tcPr marL="0" marR="0" marT="0" marB="0" anchor="b">
                    <a:lnL>
                      <a:noFill/>
                    </a:lnL>
                    <a:lnR>
                      <a:noFill/>
                    </a:lnR>
                    <a:lnT>
                      <a:noFill/>
                    </a:lnT>
                    <a:lnB>
                      <a:noFill/>
                    </a:lnB>
                    <a:solidFill>
                      <a:srgbClr val="FFFFFF"/>
                    </a:solidFill>
                  </a:tcPr>
                </a:tc>
                <a:tc>
                  <a:txBody>
                    <a:bodyPr/>
                    <a:lstStyle/>
                    <a:p>
                      <a:pPr algn="r" fontAlgn="b"/>
                      <a:r>
                        <a:rPr lang="en-US" sz="1000" b="0" i="0" u="none" strike="noStrike">
                          <a:latin typeface="Arial"/>
                        </a:rPr>
                        <a:t>98.44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77599">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latin typeface="Arial"/>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65529">
                <a:tc>
                  <a:txBody>
                    <a:bodyPr/>
                    <a:lstStyle/>
                    <a:p>
                      <a:pPr algn="l" fontAlgn="b"/>
                      <a:r>
                        <a:rPr lang="en-US" sz="1000" b="0" i="0" u="none" strike="noStrike">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dirty="0">
                          <a:latin typeface="Arial"/>
                        </a:rPr>
                        <a:t> </a:t>
                      </a:r>
                    </a:p>
                  </a:txBody>
                  <a:tcPr marL="0" marR="0" marT="0"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Wish List (Pending Projects)</a:t>
            </a:r>
            <a:endParaRPr lang="en-US" dirty="0"/>
          </a:p>
        </p:txBody>
      </p:sp>
      <p:sp>
        <p:nvSpPr>
          <p:cNvPr id="3" name="Content Placeholder 2"/>
          <p:cNvSpPr>
            <a:spLocks noGrp="1"/>
          </p:cNvSpPr>
          <p:nvPr>
            <p:ph idx="1"/>
          </p:nvPr>
        </p:nvSpPr>
        <p:spPr>
          <a:xfrm>
            <a:off x="1435608" y="1905000"/>
            <a:ext cx="7498080" cy="4343400"/>
          </a:xfrm>
        </p:spPr>
        <p:txBody>
          <a:bodyPr/>
          <a:lstStyle/>
          <a:p>
            <a:r>
              <a:rPr lang="en-US" dirty="0" smtClean="0"/>
              <a:t>Suggestions?</a:t>
            </a:r>
          </a:p>
          <a:p>
            <a:endParaRPr lang="en-US" dirty="0" smtClean="0"/>
          </a:p>
          <a:p>
            <a:endParaRPr lang="en-US"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Neighborhood</a:t>
            </a:r>
          </a:p>
          <a:p>
            <a:pPr algn="ctr">
              <a:buNone/>
            </a:pPr>
            <a:r>
              <a:rPr lang="en-US" sz="6000" dirty="0" smtClean="0">
                <a:latin typeface="Arial Black" pitchFamily="34" charset="0"/>
              </a:rPr>
              <a:t>Crime Watch</a:t>
            </a:r>
          </a:p>
          <a:p>
            <a:pPr algn="ctr">
              <a:buNone/>
            </a:pPr>
            <a:r>
              <a:rPr lang="en-US" sz="6000" dirty="0" smtClean="0">
                <a:latin typeface="Arial Black" pitchFamily="34" charset="0"/>
              </a:rPr>
              <a:t>Presentation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848600" cy="5867400"/>
          </a:xfrm>
        </p:spPr>
        <p:txBody>
          <a:bodyPr>
            <a:normAutofit/>
          </a:bodyPr>
          <a:lstStyle/>
          <a:p>
            <a:pPr algn="ctr">
              <a:buNone/>
            </a:pPr>
            <a:r>
              <a:rPr lang="en-US" sz="4000" dirty="0" smtClean="0"/>
              <a:t>BEFORE WE BEGIN</a:t>
            </a:r>
          </a:p>
          <a:p>
            <a:pPr algn="ctr">
              <a:buNone/>
            </a:pPr>
            <a:endParaRPr lang="en-US" sz="2400" dirty="0" smtClean="0"/>
          </a:p>
          <a:p>
            <a:r>
              <a:rPr lang="en-US" sz="2800" dirty="0" smtClean="0"/>
              <a:t>Did you sign the voting/attendance list?</a:t>
            </a:r>
          </a:p>
          <a:p>
            <a:pPr lvl="1"/>
            <a:r>
              <a:rPr lang="en-US" sz="2400" dirty="0" smtClean="0"/>
              <a:t>If not, please do so now.</a:t>
            </a:r>
          </a:p>
          <a:p>
            <a:pPr lvl="1"/>
            <a:r>
              <a:rPr lang="en-US" sz="2400" dirty="0" smtClean="0"/>
              <a:t>One signature is required for each address present.</a:t>
            </a:r>
          </a:p>
          <a:p>
            <a:pPr lvl="1"/>
            <a:r>
              <a:rPr lang="en-US" sz="2400" dirty="0" smtClean="0"/>
              <a:t>This list is used to verify our ballot totals for the election of the board at the end of this meeting.</a:t>
            </a:r>
          </a:p>
          <a:p>
            <a:pPr lvl="1"/>
            <a:r>
              <a:rPr lang="en-US" sz="2400" dirty="0" smtClean="0"/>
              <a:t>Each address is allowed one vote/one ballot.</a:t>
            </a:r>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La Bandera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La Bandera HOA has an organized Benbrook Neighborhood Watch program. Members are constantly on the lookout for suspicious activity, open garage doors, unusual cars not normally in the neighborhood, and other various signs of possible criminal activity. </a:t>
            </a:r>
          </a:p>
          <a:p>
            <a:r>
              <a:rPr lang="en-US" dirty="0" smtClean="0"/>
              <a:t>If you happen to spot anything suspicious please do not hesitate to call the City of Benbrook at </a:t>
            </a:r>
            <a:r>
              <a:rPr lang="en-US" b="1" u="sng" dirty="0" smtClean="0"/>
              <a:t>817-249-4803</a:t>
            </a:r>
            <a:r>
              <a:rPr lang="en-US" dirty="0" smtClean="0"/>
              <a:t> or dial 911 if it is an emergency. </a:t>
            </a:r>
          </a:p>
          <a:p>
            <a:r>
              <a:rPr lang="en-US" dirty="0" smtClean="0"/>
              <a:t>If you are interested in volunteering please contact the HOA.</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Neighborhood Division</a:t>
            </a: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pic>
        <p:nvPicPr>
          <p:cNvPr id="1027" name="Picture 3"/>
          <p:cNvPicPr>
            <a:picLocks noChangeAspect="1" noChangeArrowheads="1"/>
          </p:cNvPicPr>
          <p:nvPr/>
        </p:nvPicPr>
        <p:blipFill>
          <a:blip r:embed="rId2" cstate="print"/>
          <a:srcRect/>
          <a:stretch>
            <a:fillRect/>
          </a:stretch>
        </p:blipFill>
        <p:spPr bwMode="auto">
          <a:xfrm>
            <a:off x="1143000" y="1219200"/>
            <a:ext cx="7872413"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Architectural</a:t>
            </a:r>
          </a:p>
          <a:p>
            <a:pPr algn="ctr">
              <a:buNone/>
            </a:pPr>
            <a:r>
              <a:rPr lang="en-US" sz="6000" dirty="0" smtClean="0">
                <a:latin typeface="Arial Black" pitchFamily="34" charset="0"/>
              </a:rPr>
              <a:t>Control</a:t>
            </a:r>
          </a:p>
          <a:p>
            <a:pPr algn="ctr">
              <a:buNone/>
            </a:pPr>
            <a:r>
              <a:rPr lang="en-US" sz="6000" dirty="0" smtClean="0">
                <a:latin typeface="Arial Black" pitchFamily="34" charset="0"/>
              </a:rPr>
              <a:t>Committee (ACC)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 Member </a:t>
            </a:r>
            <a:r>
              <a:rPr lang="en-US" smtClean="0"/>
              <a:t>Duites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purpose of the ACC is to assure that any installation, construction, or alteration of any structure is in conformity and harmony of external design and general quality of the subdivision.</a:t>
            </a:r>
          </a:p>
          <a:p>
            <a:r>
              <a:rPr lang="en-US" dirty="0" smtClean="0"/>
              <a:t>No structure shall be commenced, erected, placed, moved onto, or permitted to remain on any lot, nor shall any existing structure or lot, including without limitation, any change of exterior color, unless plans and specifications therefore shall have been submitted to and approved in writing by the ACC.</a:t>
            </a:r>
          </a:p>
          <a:p>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www.NextDoor.com</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371600"/>
            <a:ext cx="7499350" cy="3730895"/>
          </a:xfrm>
          <a:prstGeom prst="rect">
            <a:avLst/>
          </a:prstGeom>
          <a:noFill/>
          <a:ln w="9525">
            <a:noFill/>
            <a:miter lim="800000"/>
            <a:headEnd/>
            <a:tailEnd/>
          </a:ln>
        </p:spPr>
      </p:pic>
      <p:sp>
        <p:nvSpPr>
          <p:cNvPr id="5" name="TextBox 4"/>
          <p:cNvSpPr txBox="1"/>
          <p:nvPr/>
        </p:nvSpPr>
        <p:spPr>
          <a:xfrm>
            <a:off x="1524000" y="5715000"/>
            <a:ext cx="7086600" cy="646331"/>
          </a:xfrm>
          <a:prstGeom prst="rect">
            <a:avLst/>
          </a:prstGeom>
          <a:noFill/>
        </p:spPr>
        <p:txBody>
          <a:bodyPr wrap="square" rtlCol="0">
            <a:spAutoFit/>
          </a:bodyPr>
          <a:lstStyle/>
          <a:p>
            <a:r>
              <a:rPr lang="en-US" dirty="0" smtClean="0"/>
              <a:t>If you would like to join our neighborhood network please send an email to lb3hoa@gmail.com.</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457200"/>
            <a:ext cx="7467600" cy="5897563"/>
          </a:xfrm>
        </p:spPr>
        <p:txBody>
          <a:bodyPr>
            <a:normAutofit/>
          </a:bodyPr>
          <a:lstStyle/>
          <a:p>
            <a:pPr algn="ctr">
              <a:buNone/>
            </a:pPr>
            <a:r>
              <a:rPr lang="en-US" sz="4400" dirty="0" smtClean="0"/>
              <a:t>AGENDA</a:t>
            </a:r>
          </a:p>
          <a:p>
            <a:r>
              <a:rPr lang="en-US" sz="2800" dirty="0" smtClean="0"/>
              <a:t>Introduce Board and Committee Members</a:t>
            </a:r>
          </a:p>
          <a:p>
            <a:r>
              <a:rPr lang="en-US" sz="2800" dirty="0" smtClean="0"/>
              <a:t>Review of Annual HOA Meeting and Actions Taken</a:t>
            </a:r>
          </a:p>
          <a:p>
            <a:r>
              <a:rPr lang="en-US" sz="2800" dirty="0" smtClean="0"/>
              <a:t>Review Board Positions and Duties</a:t>
            </a:r>
          </a:p>
          <a:p>
            <a:r>
              <a:rPr lang="en-US" sz="2800" dirty="0" smtClean="0"/>
              <a:t>Election of 2016 – 2017 board members</a:t>
            </a:r>
          </a:p>
          <a:p>
            <a:pPr algn="ctr">
              <a:buNone/>
            </a:pPr>
            <a:endParaRPr lang="en-US"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762000"/>
            <a:ext cx="7498080" cy="4800600"/>
          </a:xfrm>
        </p:spPr>
        <p:txBody>
          <a:bodyPr/>
          <a:lstStyle/>
          <a:p>
            <a:pPr algn="ctr">
              <a:buNone/>
            </a:pPr>
            <a:r>
              <a:rPr lang="en-US" sz="4000" dirty="0" smtClean="0"/>
              <a:t>CURRENT BOARD MEMBERS</a:t>
            </a:r>
          </a:p>
          <a:p>
            <a:pPr>
              <a:buNone/>
            </a:pPr>
            <a:endParaRPr lang="en-US" dirty="0" smtClean="0"/>
          </a:p>
          <a:p>
            <a:pPr>
              <a:buNone/>
              <a:tabLst>
                <a:tab pos="7315200" algn="r"/>
              </a:tabLst>
            </a:pPr>
            <a:r>
              <a:rPr lang="en-US" sz="2800" dirty="0" smtClean="0"/>
              <a:t>President: 	Terri </a:t>
            </a:r>
            <a:r>
              <a:rPr lang="en-US" sz="2800" dirty="0" err="1" smtClean="0"/>
              <a:t>Gunther</a:t>
            </a:r>
            <a:endParaRPr lang="en-US" sz="2800" dirty="0" smtClean="0"/>
          </a:p>
          <a:p>
            <a:pPr>
              <a:buNone/>
              <a:tabLst>
                <a:tab pos="7315200" algn="r"/>
              </a:tabLst>
            </a:pPr>
            <a:r>
              <a:rPr lang="en-US" sz="2800" dirty="0" smtClean="0"/>
              <a:t>Vice-President: 	</a:t>
            </a:r>
            <a:r>
              <a:rPr lang="en-US" sz="2800" dirty="0" err="1" smtClean="0"/>
              <a:t>Rhian</a:t>
            </a:r>
            <a:r>
              <a:rPr lang="en-US" sz="2800" dirty="0" smtClean="0"/>
              <a:t> </a:t>
            </a:r>
            <a:r>
              <a:rPr lang="en-US" sz="2800" dirty="0" err="1" smtClean="0"/>
              <a:t>Landowski</a:t>
            </a:r>
            <a:endParaRPr lang="en-US" sz="2800" dirty="0" smtClean="0"/>
          </a:p>
          <a:p>
            <a:pPr>
              <a:buNone/>
              <a:tabLst>
                <a:tab pos="7315200" algn="r"/>
              </a:tabLst>
            </a:pPr>
            <a:r>
              <a:rPr lang="en-US" sz="2800" dirty="0" smtClean="0"/>
              <a:t>Treasurer: 	Nathan Head</a:t>
            </a:r>
          </a:p>
          <a:p>
            <a:pPr>
              <a:buNone/>
              <a:tabLst>
                <a:tab pos="7315200" algn="r"/>
              </a:tabLst>
            </a:pPr>
            <a:r>
              <a:rPr lang="en-US" sz="2800" dirty="0" smtClean="0"/>
              <a:t>Secretary: 	Wendy </a:t>
            </a:r>
            <a:r>
              <a:rPr lang="en-US" sz="2800" dirty="0" err="1" smtClean="0"/>
              <a:t>Dyba</a:t>
            </a:r>
            <a:endParaRPr lang="en-US" sz="2800" dirty="0" smtClean="0"/>
          </a:p>
          <a:p>
            <a:pPr>
              <a:buNone/>
              <a:tabLst>
                <a:tab pos="7315200" algn="r"/>
              </a:tabLst>
            </a:pPr>
            <a:r>
              <a:rPr lang="en-US" sz="2800" dirty="0" smtClean="0"/>
              <a:t>Member-At-Large: 	Aaron Mangum</a:t>
            </a:r>
          </a:p>
          <a:p>
            <a:pPr>
              <a:buNone/>
              <a:tabLst>
                <a:tab pos="7315200" algn="r"/>
              </a:tabLst>
            </a:pPr>
            <a:endParaRPr lang="en-US" sz="2800" dirty="0"/>
          </a:p>
        </p:txBody>
      </p:sp>
      <p:sp>
        <p:nvSpPr>
          <p:cNvPr id="6" name="TextBox 5"/>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Review of Most Recent Annual Meeting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620000" cy="838199"/>
          </a:xfrm>
        </p:spPr>
        <p:txBody>
          <a:bodyPr>
            <a:normAutofit/>
          </a:bodyPr>
          <a:lstStyle/>
          <a:p>
            <a:r>
              <a:rPr lang="en-US" dirty="0" smtClean="0"/>
              <a:t>Annual Meeting – April 2016</a:t>
            </a:r>
            <a:endParaRPr lang="en-US" dirty="0"/>
          </a:p>
        </p:txBody>
      </p:sp>
      <p:sp>
        <p:nvSpPr>
          <p:cNvPr id="3" name="Subtitle 2"/>
          <p:cNvSpPr>
            <a:spLocks noGrp="1"/>
          </p:cNvSpPr>
          <p:nvPr>
            <p:ph type="subTitle" idx="1"/>
          </p:nvPr>
        </p:nvSpPr>
        <p:spPr>
          <a:xfrm>
            <a:off x="1143000" y="1295400"/>
            <a:ext cx="6934200" cy="4800600"/>
          </a:xfrm>
        </p:spPr>
        <p:txBody>
          <a:bodyPr>
            <a:normAutofit lnSpcReduction="10000"/>
          </a:bodyPr>
          <a:lstStyle/>
          <a:p>
            <a:pPr marL="341313" indent="-287338">
              <a:buFont typeface="Arial" pitchFamily="34" charset="0"/>
              <a:buChar char="•"/>
            </a:pPr>
            <a:r>
              <a:rPr lang="en-US" sz="2400" dirty="0" smtClean="0"/>
              <a:t>Existing board, in office since 2013, declined to run again.  There were no volunteers to fill the vacant positions.</a:t>
            </a:r>
          </a:p>
          <a:p>
            <a:pPr marL="341313" indent="-287338">
              <a:buFont typeface="Arial" pitchFamily="34" charset="0"/>
              <a:buChar char="•"/>
            </a:pPr>
            <a:r>
              <a:rPr lang="en-US" sz="2400" dirty="0" smtClean="0"/>
              <a:t>Board decided to hold a special meeting in June and decide, at that time, to either go with a 3</a:t>
            </a:r>
            <a:r>
              <a:rPr lang="en-US" sz="2400" baseline="30000" dirty="0" smtClean="0"/>
              <a:t>rd</a:t>
            </a:r>
            <a:r>
              <a:rPr lang="en-US" sz="2400" dirty="0" smtClean="0"/>
              <a:t> party management company or, hopefully, locate volunteers.</a:t>
            </a:r>
          </a:p>
          <a:p>
            <a:pPr marL="341313" indent="-287338">
              <a:buFont typeface="Arial" pitchFamily="34" charset="0"/>
              <a:buChar char="•"/>
            </a:pPr>
            <a:r>
              <a:rPr lang="en-US" sz="2400" dirty="0" smtClean="0"/>
              <a:t>Board researched 4 management companies.  The bids ranged from $750 to $1,200 monthly.  This correlates to an $81 to $130 annual dues increase per homeowner; however, a board will still need to be present since no management company would handle 100% of all tasks.</a:t>
            </a:r>
          </a:p>
          <a:p>
            <a:pPr marL="341313" indent="-287338"/>
            <a:endParaRPr lang="en-US" sz="2400" dirty="0" smtClean="0"/>
          </a:p>
          <a:p>
            <a:pPr marL="341313" indent="-287338">
              <a:buFont typeface="Arial" pitchFamily="34" charset="0"/>
              <a:buChar char="•"/>
            </a:pPr>
            <a:endParaRPr lang="en-US" sz="2400" dirty="0" smtClean="0"/>
          </a:p>
          <a:p>
            <a:pPr algn="l"/>
            <a:endParaRPr lang="en-US" sz="2800" dirty="0" smtClean="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447800"/>
            <a:ext cx="7790688" cy="4800600"/>
          </a:xfrm>
        </p:spPr>
        <p:txBody>
          <a:bodyPr>
            <a:normAutofit/>
          </a:bodyPr>
          <a:lstStyle/>
          <a:p>
            <a:pPr algn="ctr">
              <a:buNone/>
            </a:pPr>
            <a:r>
              <a:rPr lang="en-US" sz="6000" dirty="0" smtClean="0">
                <a:latin typeface="Arial Black" pitchFamily="34" charset="0"/>
              </a:rPr>
              <a:t>Review Board Member Duties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
            <a:ext cx="7620000" cy="838199"/>
          </a:xfrm>
        </p:spPr>
        <p:txBody>
          <a:bodyPr>
            <a:normAutofit/>
          </a:bodyPr>
          <a:lstStyle/>
          <a:p>
            <a:r>
              <a:rPr lang="en-US" dirty="0" smtClean="0"/>
              <a:t>Board Member Duties</a:t>
            </a:r>
            <a:endParaRPr lang="en-US" dirty="0"/>
          </a:p>
        </p:txBody>
      </p:sp>
      <p:sp>
        <p:nvSpPr>
          <p:cNvPr id="3" name="Subtitle 2"/>
          <p:cNvSpPr>
            <a:spLocks noGrp="1"/>
          </p:cNvSpPr>
          <p:nvPr>
            <p:ph type="subTitle" idx="1"/>
          </p:nvPr>
        </p:nvSpPr>
        <p:spPr>
          <a:xfrm>
            <a:off x="1143000" y="1295400"/>
            <a:ext cx="6934200" cy="5029200"/>
          </a:xfrm>
        </p:spPr>
        <p:txBody>
          <a:bodyPr>
            <a:normAutofit fontScale="77500" lnSpcReduction="20000"/>
          </a:bodyPr>
          <a:lstStyle/>
          <a:p>
            <a:pPr marL="341313" indent="-287338">
              <a:buFont typeface="Arial" pitchFamily="34" charset="0"/>
              <a:buChar char="•"/>
            </a:pPr>
            <a:r>
              <a:rPr lang="en-US" sz="2400" dirty="0" smtClean="0"/>
              <a:t>PRESIDENT:  Retrieve weekly mail from the local PO box, follow up collections of dues in January, oversee entrance landscaping/sprinklers.</a:t>
            </a:r>
          </a:p>
          <a:p>
            <a:pPr marL="341313" indent="-287338">
              <a:buFont typeface="Arial" pitchFamily="34" charset="0"/>
              <a:buChar char="•"/>
            </a:pPr>
            <a:endParaRPr lang="en-US" sz="2400" dirty="0" smtClean="0"/>
          </a:p>
          <a:p>
            <a:pPr marL="341313" indent="-287338">
              <a:buFont typeface="Arial" pitchFamily="34" charset="0"/>
              <a:buChar char="•"/>
            </a:pPr>
            <a:r>
              <a:rPr lang="en-US" sz="2400" dirty="0" smtClean="0"/>
              <a:t>VP:  Maintain the HOA Email account to reply/forward, email neighbors with updates, coordinate spring potluck and late summer garage sale. </a:t>
            </a:r>
          </a:p>
          <a:p>
            <a:pPr marL="341313" indent="-287338">
              <a:buFont typeface="Arial" pitchFamily="34" charset="0"/>
              <a:buChar char="•"/>
            </a:pPr>
            <a:endParaRPr lang="en-US" sz="2400" dirty="0" smtClean="0"/>
          </a:p>
          <a:p>
            <a:pPr marL="341313" indent="-287338">
              <a:buFont typeface="Arial" pitchFamily="34" charset="0"/>
              <a:buChar char="•"/>
            </a:pPr>
            <a:r>
              <a:rPr lang="en-US" sz="2400" dirty="0" smtClean="0"/>
              <a:t>SECRETARY:  Take meeting minutes, update website, secure annual spring meeting venue and deliver manual door-to-door notices (if needed).</a:t>
            </a:r>
          </a:p>
          <a:p>
            <a:pPr marL="341313" indent="-287338">
              <a:buFont typeface="Arial" pitchFamily="34" charset="0"/>
              <a:buChar char="•"/>
            </a:pPr>
            <a:endParaRPr lang="en-US" sz="2400" dirty="0" smtClean="0"/>
          </a:p>
          <a:p>
            <a:pPr marL="341313" indent="-287338">
              <a:buFont typeface="Arial" pitchFamily="34" charset="0"/>
              <a:buChar char="•"/>
            </a:pPr>
            <a:r>
              <a:rPr lang="en-US" sz="2400" dirty="0" smtClean="0"/>
              <a:t>TREASURER:  Pay bills, approve spending, provide financial reports, file taxes, send out dues invoices.</a:t>
            </a:r>
          </a:p>
          <a:p>
            <a:pPr marL="341313" indent="-287338">
              <a:buFont typeface="Arial" pitchFamily="34" charset="0"/>
              <a:buChar char="•"/>
            </a:pPr>
            <a:endParaRPr lang="en-US" sz="2400" dirty="0" smtClean="0"/>
          </a:p>
          <a:p>
            <a:pPr marL="341313" indent="-287338">
              <a:buFont typeface="Arial" pitchFamily="34" charset="0"/>
              <a:buChar char="•"/>
            </a:pPr>
            <a:r>
              <a:rPr lang="en-US" sz="2400" dirty="0" smtClean="0"/>
              <a:t>ACC Chair/Member </a:t>
            </a:r>
            <a:r>
              <a:rPr lang="en-US" sz="2400" smtClean="0"/>
              <a:t>at Large: </a:t>
            </a:r>
            <a:r>
              <a:rPr lang="en-US" sz="2400" dirty="0" smtClean="0"/>
              <a:t>Respond, timely, to ACC requests and violation notices.</a:t>
            </a:r>
            <a:br>
              <a:rPr lang="en-US" sz="2400" dirty="0" smtClean="0"/>
            </a:br>
            <a:endParaRPr lang="en-US" sz="2400" dirty="0" smtClean="0"/>
          </a:p>
          <a:p>
            <a:pPr marL="341313" indent="-287338">
              <a:buFont typeface="Arial" pitchFamily="34" charset="0"/>
              <a:buChar char="•"/>
            </a:pPr>
            <a:endParaRPr lang="en-US" sz="2400" dirty="0" smtClean="0"/>
          </a:p>
          <a:p>
            <a:pPr algn="l"/>
            <a:endParaRPr lang="en-US" sz="2800" dirty="0" smtClean="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0B04A3D-F79B-4C5F-9089-A0BC032C78C4}" type="slidenum">
              <a:rPr lang="en-US"/>
              <a:pPr/>
              <a:t>9</a:t>
            </a:fld>
            <a:endParaRPr lang="en-US"/>
          </a:p>
        </p:txBody>
      </p:sp>
      <p:sp>
        <p:nvSpPr>
          <p:cNvPr id="180230" name="Rectangle 6"/>
          <p:cNvSpPr>
            <a:spLocks noChangeArrowheads="1"/>
          </p:cNvSpPr>
          <p:nvPr/>
        </p:nvSpPr>
        <p:spPr bwMode="auto">
          <a:xfrm>
            <a:off x="1371600" y="2667000"/>
            <a:ext cx="7315200" cy="1323439"/>
          </a:xfrm>
          <a:prstGeom prst="rect">
            <a:avLst/>
          </a:prstGeom>
          <a:noFill/>
          <a:ln w="9525">
            <a:noFill/>
            <a:miter lim="800000"/>
            <a:headEnd/>
            <a:tailEnd/>
          </a:ln>
          <a:effectLst/>
        </p:spPr>
        <p:txBody>
          <a:bodyPr wrap="square">
            <a:spAutoFit/>
          </a:bodyPr>
          <a:lstStyle/>
          <a:p>
            <a:pPr algn="ctr">
              <a:spcBef>
                <a:spcPct val="20000"/>
              </a:spcBef>
            </a:pPr>
            <a:r>
              <a:rPr lang="en-US" sz="8000" dirty="0" smtClean="0"/>
              <a:t>Questions?</a:t>
            </a:r>
            <a:endParaRPr lang="en-US" sz="8000" dirty="0"/>
          </a:p>
        </p:txBody>
      </p:sp>
      <p:sp>
        <p:nvSpPr>
          <p:cNvPr id="4" name="TextBox 3"/>
          <p:cNvSpPr txBox="1"/>
          <p:nvPr/>
        </p:nvSpPr>
        <p:spPr>
          <a:xfrm>
            <a:off x="0" y="6119336"/>
            <a:ext cx="990600" cy="738664"/>
          </a:xfrm>
          <a:prstGeom prst="rect">
            <a:avLst/>
          </a:prstGeom>
          <a:noFill/>
        </p:spPr>
        <p:txBody>
          <a:bodyPr wrap="square" rtlCol="0">
            <a:spAutoFit/>
          </a:bodyPr>
          <a:lstStyle/>
          <a:p>
            <a:pPr algn="ctr"/>
            <a:r>
              <a:rPr lang="en-US" sz="1400" b="1" dirty="0" smtClean="0">
                <a:latin typeface="Arial" pitchFamily="34" charset="0"/>
                <a:cs typeface="Arial" pitchFamily="34" charset="0"/>
              </a:rPr>
              <a:t>La Bandera  Phase III</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777</TotalTime>
  <Words>851</Words>
  <Application>Microsoft Office PowerPoint</Application>
  <PresentationFormat>On-screen Show (4:3)</PresentationFormat>
  <Paragraphs>427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Solstice</vt:lpstr>
      <vt:lpstr>Slide 1</vt:lpstr>
      <vt:lpstr>Slide 2</vt:lpstr>
      <vt:lpstr>Slide 3</vt:lpstr>
      <vt:lpstr>Slide 4</vt:lpstr>
      <vt:lpstr>Slide 5</vt:lpstr>
      <vt:lpstr>Annual Meeting – April 2016</vt:lpstr>
      <vt:lpstr>Slide 7</vt:lpstr>
      <vt:lpstr>Board Member Duties</vt:lpstr>
      <vt:lpstr>Slide 9</vt:lpstr>
      <vt:lpstr>Slide 10</vt:lpstr>
      <vt:lpstr>Slide 11</vt:lpstr>
      <vt:lpstr>http://labanderaphase3.org/ http://www.facebook.com/lb3hoa </vt:lpstr>
      <vt:lpstr>Slide 13</vt:lpstr>
      <vt:lpstr>HOA Collected all Prior Year Dues</vt:lpstr>
      <vt:lpstr>HOA  Actual vs. Budget</vt:lpstr>
      <vt:lpstr>HOA Budget - $250 Dues</vt:lpstr>
      <vt:lpstr>HOA Financial Position</vt:lpstr>
      <vt:lpstr>Wish List (Pending Projects)</vt:lpstr>
      <vt:lpstr>Slide 19</vt:lpstr>
      <vt:lpstr>Protect La Bandera</vt:lpstr>
      <vt:lpstr>Current Neighborhood Division</vt:lpstr>
      <vt:lpstr>Slide 22</vt:lpstr>
      <vt:lpstr>ACC Member Duites</vt:lpstr>
      <vt:lpstr>www.NextDoor.com</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Actions</dc:title>
  <dc:creator>grierjd</dc:creator>
  <cp:lastModifiedBy>Nathan Head</cp:lastModifiedBy>
  <cp:revision>168</cp:revision>
  <dcterms:created xsi:type="dcterms:W3CDTF">2010-03-15T19:24:14Z</dcterms:created>
  <dcterms:modified xsi:type="dcterms:W3CDTF">2016-06-05T17:56:00Z</dcterms:modified>
</cp:coreProperties>
</file>