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60" r:id="rId2"/>
    <p:sldId id="261" r:id="rId3"/>
    <p:sldId id="263" r:id="rId4"/>
    <p:sldId id="275" r:id="rId5"/>
    <p:sldId id="262" r:id="rId6"/>
    <p:sldId id="264" r:id="rId7"/>
    <p:sldId id="276" r:id="rId8"/>
    <p:sldId id="256" r:id="rId9"/>
    <p:sldId id="274" r:id="rId10"/>
    <p:sldId id="277" r:id="rId11"/>
    <p:sldId id="278" r:id="rId12"/>
    <p:sldId id="279" r:id="rId13"/>
    <p:sldId id="280" r:id="rId14"/>
    <p:sldId id="281" r:id="rId15"/>
    <p:sldId id="294" r:id="rId16"/>
    <p:sldId id="282" r:id="rId17"/>
    <p:sldId id="292" r:id="rId18"/>
    <p:sldId id="293" r:id="rId19"/>
    <p:sldId id="283" r:id="rId20"/>
    <p:sldId id="296" r:id="rId21"/>
    <p:sldId id="299" r:id="rId22"/>
    <p:sldId id="291" r:id="rId23"/>
    <p:sldId id="284"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1C2FA"/>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397" y="-8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F:\HOA\LBIII%20HOA%20Masterlist.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Nathan\Dropbox\HOA\LBIII%20HOA%20Masterlis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view3D>
      <c:rotX val="30"/>
      <c:perspective val="30"/>
    </c:view3D>
    <c:plotArea>
      <c:layout>
        <c:manualLayout>
          <c:layoutTarget val="inner"/>
          <c:xMode val="edge"/>
          <c:yMode val="edge"/>
          <c:x val="0.26242493726745858"/>
          <c:y val="0.24899840757315481"/>
          <c:w val="0.55642023346303704"/>
          <c:h val="0.55590062111801264"/>
        </c:manualLayout>
      </c:layout>
      <c:pie3DChart>
        <c:varyColors val="1"/>
        <c:ser>
          <c:idx val="0"/>
          <c:order val="0"/>
          <c:dPt>
            <c:idx val="0"/>
            <c:spPr>
              <a:solidFill>
                <a:schemeClr val="accent3"/>
              </a:solidFill>
            </c:spPr>
          </c:dPt>
          <c:dPt>
            <c:idx val="2"/>
            <c:spPr>
              <a:solidFill>
                <a:schemeClr val="accent1"/>
              </a:solidFill>
            </c:spPr>
          </c:dPt>
          <c:dPt>
            <c:idx val="3"/>
            <c:spPr>
              <a:solidFill>
                <a:srgbClr val="CCFF33"/>
              </a:solidFill>
            </c:spPr>
          </c:dPt>
          <c:dPt>
            <c:idx val="4"/>
            <c:spPr>
              <a:solidFill>
                <a:schemeClr val="accent4">
                  <a:lumMod val="60000"/>
                  <a:lumOff val="40000"/>
                </a:schemeClr>
              </a:solidFill>
            </c:spPr>
          </c:dPt>
          <c:dPt>
            <c:idx val="6"/>
            <c:spPr>
              <a:solidFill>
                <a:schemeClr val="accent4">
                  <a:lumMod val="75000"/>
                </a:schemeClr>
              </a:solidFill>
            </c:spPr>
          </c:dPt>
          <c:dLbls>
            <c:dLbl>
              <c:idx val="2"/>
              <c:layout>
                <c:manualLayout>
                  <c:x val="8.2637552250413165E-2"/>
                  <c:y val="8.875203607679126E-2"/>
                </c:manualLayout>
              </c:layout>
              <c:dLblPos val="bestFit"/>
              <c:showVal val="1"/>
              <c:showCatName val="1"/>
            </c:dLbl>
            <c:dLbl>
              <c:idx val="3"/>
              <c:layout>
                <c:manualLayout>
                  <c:x val="-9.5945853990473465E-2"/>
                  <c:y val="1.515794265554204E-2"/>
                </c:manualLayout>
              </c:layout>
              <c:tx>
                <c:rich>
                  <a:bodyPr/>
                  <a:lstStyle/>
                  <a:p>
                    <a:r>
                      <a:rPr lang="en-US" dirty="0"/>
                      <a:t>Postage</a:t>
                    </a:r>
                    <a:r>
                      <a:rPr lang="en-US" dirty="0" smtClean="0"/>
                      <a:t>/ Misc</a:t>
                    </a:r>
                    <a:r>
                      <a:rPr lang="en-US" dirty="0"/>
                      <a:t>, $2 </a:t>
                    </a:r>
                  </a:p>
                </c:rich>
              </c:tx>
              <c:dLblPos val="bestFit"/>
              <c:showVal val="1"/>
              <c:showCatName val="1"/>
              <c:extLst>
                <c:ext xmlns:c15="http://schemas.microsoft.com/office/drawing/2012/chart" uri="{CE6537A1-D6FC-4f65-9D91-7224C49458BB}"/>
              </c:extLst>
            </c:dLbl>
            <c:dLbl>
              <c:idx val="5"/>
              <c:layout/>
              <c:tx>
                <c:rich>
                  <a:bodyPr/>
                  <a:lstStyle/>
                  <a:p>
                    <a:r>
                      <a:rPr lang="en-US"/>
                      <a:t>Repairs</a:t>
                    </a:r>
                    <a:r>
                      <a:rPr lang="en-US" smtClean="0"/>
                      <a:t>/ Maint</a:t>
                    </a:r>
                    <a:r>
                      <a:rPr lang="en-US" dirty="0"/>
                      <a:t>, $3 </a:t>
                    </a:r>
                  </a:p>
                </c:rich>
              </c:tx>
              <c:dLblPos val="bestFit"/>
              <c:showVal val="1"/>
              <c:showCatName val="1"/>
            </c:dLbl>
            <c:dLbl>
              <c:idx val="6"/>
              <c:layout>
                <c:manualLayout>
                  <c:x val="0.11304635558687483"/>
                  <c:y val="-2.3578357053194492E-2"/>
                </c:manualLayout>
              </c:layout>
              <c:dLblPos val="bestFit"/>
              <c:showVal val="1"/>
              <c:showCatName val="1"/>
              <c:extLst>
                <c:ext xmlns:c15="http://schemas.microsoft.com/office/drawing/2012/chart" uri="{CE6537A1-D6FC-4f65-9D91-7224C49458BB}"/>
              </c:extLst>
            </c:dLbl>
            <c:spPr>
              <a:noFill/>
              <a:ln>
                <a:noFill/>
              </a:ln>
              <a:effectLst/>
            </c:spPr>
            <c:txPr>
              <a:bodyPr/>
              <a:lstStyle/>
              <a:p>
                <a:pPr>
                  <a:defRPr b="1" baseline="0">
                    <a:latin typeface="Arial" pitchFamily="34" charset="0"/>
                  </a:defRPr>
                </a:pPr>
                <a:endParaRPr lang="en-US"/>
              </a:p>
            </c:txPr>
            <c:dLblPos val="bestFit"/>
            <c:showVal val="1"/>
            <c:showCatName val="1"/>
            <c:showLeaderLines val="1"/>
            <c:extLst>
              <c:ext xmlns:c15="http://schemas.microsoft.com/office/drawing/2012/chart" uri="{CE6537A1-D6FC-4f65-9D91-7224C49458BB}"/>
            </c:extLst>
          </c:dLbls>
          <c:cat>
            <c:strRef>
              <c:f>Budget!$U$9:$U$15</c:f>
              <c:strCache>
                <c:ptCount val="7"/>
                <c:pt idx="0">
                  <c:v>Lawn Care</c:v>
                </c:pt>
                <c:pt idx="1">
                  <c:v>Benbrook Wall Fund</c:v>
                </c:pt>
                <c:pt idx="2">
                  <c:v>Water</c:v>
                </c:pt>
                <c:pt idx="3">
                  <c:v>Postage/Misc</c:v>
                </c:pt>
                <c:pt idx="4">
                  <c:v>Master Dues</c:v>
                </c:pt>
                <c:pt idx="5">
                  <c:v>Repairs/Maint</c:v>
                </c:pt>
                <c:pt idx="6">
                  <c:v>Insurance</c:v>
                </c:pt>
              </c:strCache>
            </c:strRef>
          </c:cat>
          <c:val>
            <c:numRef>
              <c:f>Budget!$T$9:$T$15</c:f>
              <c:numCache>
                <c:formatCode>"$"#,##0_);[Red]\("$"#,##0\)</c:formatCode>
                <c:ptCount val="7"/>
                <c:pt idx="0">
                  <c:v>64.86486486486487</c:v>
                </c:pt>
                <c:pt idx="1">
                  <c:v>50</c:v>
                </c:pt>
                <c:pt idx="2">
                  <c:v>22.52252252252244</c:v>
                </c:pt>
                <c:pt idx="3">
                  <c:v>1.585585585585586</c:v>
                </c:pt>
                <c:pt idx="4">
                  <c:v>64.890090090090098</c:v>
                </c:pt>
                <c:pt idx="5">
                  <c:v>2.7027027027027084</c:v>
                </c:pt>
                <c:pt idx="6">
                  <c:v>17.891891891891891</c:v>
                </c:pt>
              </c:numCache>
            </c:numRef>
          </c:val>
        </c:ser>
      </c:pie3DChart>
      <c:spPr>
        <a:noFill/>
        <a:ln w="25400">
          <a:noFill/>
        </a:ln>
      </c:spPr>
    </c:plotArea>
    <c:plotVisOnly val="1"/>
    <c:dispBlanksAs val="zero"/>
  </c:chart>
  <c:spPr>
    <a:noFill/>
  </c:sp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US"/>
  <c:chart>
    <c:view3D>
      <c:rotX val="30"/>
      <c:perspective val="0"/>
    </c:view3D>
    <c:plotArea>
      <c:layout>
        <c:manualLayout>
          <c:layoutTarget val="inner"/>
          <c:xMode val="edge"/>
          <c:yMode val="edge"/>
          <c:x val="0.2276264591439689"/>
          <c:y val="0.22981366459627384"/>
          <c:w val="0.55642023346303782"/>
          <c:h val="0.55590062111801264"/>
        </c:manualLayout>
      </c:layout>
      <c:pie3DChart>
        <c:varyColors val="1"/>
        <c:ser>
          <c:idx val="0"/>
          <c:order val="0"/>
          <c:dPt>
            <c:idx val="0"/>
            <c:spPr>
              <a:solidFill>
                <a:schemeClr val="accent3"/>
              </a:solidFill>
            </c:spPr>
          </c:dPt>
          <c:dPt>
            <c:idx val="2"/>
            <c:spPr>
              <a:solidFill>
                <a:schemeClr val="accent1"/>
              </a:solidFill>
            </c:spPr>
          </c:dPt>
          <c:dPt>
            <c:idx val="3"/>
            <c:spPr>
              <a:solidFill>
                <a:srgbClr val="CCFF33"/>
              </a:solidFill>
            </c:spPr>
          </c:dPt>
          <c:dPt>
            <c:idx val="4"/>
            <c:spPr>
              <a:solidFill>
                <a:schemeClr val="accent4">
                  <a:lumMod val="60000"/>
                  <a:lumOff val="40000"/>
                </a:schemeClr>
              </a:solidFill>
            </c:spPr>
          </c:dPt>
          <c:dPt>
            <c:idx val="6"/>
            <c:spPr>
              <a:solidFill>
                <a:schemeClr val="accent4">
                  <a:lumMod val="75000"/>
                </a:schemeClr>
              </a:solidFill>
            </c:spPr>
          </c:dPt>
          <c:dLbls>
            <c:dLbl>
              <c:idx val="0"/>
              <c:layout>
                <c:manualLayout>
                  <c:x val="-0.18058897797107684"/>
                  <c:y val="7.0244126110742183E-2"/>
                </c:manualLayout>
              </c:layout>
              <c:dLblPos val="bestFit"/>
              <c:showVal val="1"/>
              <c:showCatName val="1"/>
            </c:dLbl>
            <c:dLbl>
              <c:idx val="1"/>
              <c:layout>
                <c:manualLayout>
                  <c:x val="-0.18324778847088563"/>
                  <c:y val="-0.16936278798483523"/>
                </c:manualLayout>
              </c:layout>
              <c:dLblPos val="bestFit"/>
              <c:showVal val="1"/>
              <c:showCatName val="1"/>
            </c:dLbl>
            <c:dLbl>
              <c:idx val="2"/>
              <c:layout>
                <c:manualLayout>
                  <c:x val="7.1899727811801317E-2"/>
                  <c:y val="6.567193489303047E-2"/>
                </c:manualLayout>
              </c:layout>
              <c:dLblPos val="bestFit"/>
              <c:showVal val="1"/>
              <c:showCatName val="1"/>
            </c:dLbl>
            <c:dLbl>
              <c:idx val="3"/>
              <c:layout>
                <c:manualLayout>
                  <c:x val="-9.2859434237387004E-2"/>
                  <c:y val="4.5312411488132351E-2"/>
                </c:manualLayout>
              </c:layout>
              <c:tx>
                <c:rich>
                  <a:bodyPr/>
                  <a:lstStyle/>
                  <a:p>
                    <a:pPr>
                      <a:defRPr sz="1000" b="1" i="0" u="none" strike="noStrike" baseline="0">
                        <a:solidFill>
                          <a:srgbClr val="000000"/>
                        </a:solidFill>
                        <a:latin typeface="Arial"/>
                        <a:ea typeface="Arial"/>
                        <a:cs typeface="Arial"/>
                      </a:defRPr>
                    </a:pPr>
                    <a:r>
                      <a:rPr lang="en-US" dirty="0" smtClean="0"/>
                      <a:t>Postage/ Misc</a:t>
                    </a:r>
                    <a:r>
                      <a:rPr lang="en-US" dirty="0"/>
                      <a:t>, $2 </a:t>
                    </a:r>
                  </a:p>
                </c:rich>
              </c:tx>
              <c:spPr/>
              <c:dLblPos val="bestFit"/>
              <c:showVal val="1"/>
              <c:showCatName val="1"/>
            </c:dLbl>
            <c:dLbl>
              <c:idx val="4"/>
              <c:spPr/>
              <c:txPr>
                <a:bodyPr/>
                <a:lstStyle/>
                <a:p>
                  <a:pPr>
                    <a:defRPr sz="1000" b="1" i="0" u="none" strike="noStrike" baseline="0">
                      <a:solidFill>
                        <a:srgbClr val="000000"/>
                      </a:solidFill>
                      <a:latin typeface="Arial"/>
                      <a:ea typeface="Arial"/>
                      <a:cs typeface="Arial"/>
                    </a:defRPr>
                  </a:pPr>
                  <a:endParaRPr lang="en-US"/>
                </a:p>
              </c:txPr>
            </c:dLbl>
            <c:dLbl>
              <c:idx val="5"/>
              <c:layout/>
              <c:tx>
                <c:rich>
                  <a:bodyPr/>
                  <a:lstStyle/>
                  <a:p>
                    <a:pPr>
                      <a:defRPr sz="1000" b="1" i="0" u="none" strike="noStrike" baseline="0">
                        <a:solidFill>
                          <a:srgbClr val="000000"/>
                        </a:solidFill>
                        <a:latin typeface="Arial"/>
                        <a:ea typeface="Arial"/>
                        <a:cs typeface="Arial"/>
                      </a:defRPr>
                    </a:pPr>
                    <a:r>
                      <a:rPr lang="en-US"/>
                      <a:t>Repairs</a:t>
                    </a:r>
                    <a:r>
                      <a:rPr lang="en-US" smtClean="0"/>
                      <a:t>/ Maint</a:t>
                    </a:r>
                    <a:r>
                      <a:rPr lang="en-US" dirty="0"/>
                      <a:t>, $14 </a:t>
                    </a:r>
                  </a:p>
                </c:rich>
              </c:tx>
              <c:spPr/>
              <c:dLblPos val="bestFit"/>
              <c:showVal val="1"/>
              <c:showCatName val="1"/>
            </c:dLbl>
            <c:dLbl>
              <c:idx val="6"/>
              <c:layout>
                <c:manualLayout>
                  <c:x val="0.11304635558687459"/>
                  <c:y val="-2.3578357053194436E-2"/>
                </c:manualLayout>
              </c:layout>
              <c:spPr/>
              <c:txPr>
                <a:bodyPr/>
                <a:lstStyle/>
                <a:p>
                  <a:pPr>
                    <a:defRPr sz="1000" b="1" i="0" u="none" strike="noStrike" baseline="0">
                      <a:solidFill>
                        <a:srgbClr val="000000"/>
                      </a:solidFill>
                      <a:latin typeface="Arial"/>
                      <a:ea typeface="Arial"/>
                      <a:cs typeface="Arial"/>
                    </a:defRPr>
                  </a:pPr>
                  <a:endParaRPr lang="en-US"/>
                </a:p>
              </c:txPr>
              <c:dLblPos val="bestFit"/>
              <c:showVal val="1"/>
              <c:showCatName val="1"/>
            </c:dLbl>
            <c:spPr>
              <a:noFill/>
              <a:ln w="25400">
                <a:noFill/>
              </a:ln>
            </c:spPr>
            <c:txPr>
              <a:bodyPr/>
              <a:lstStyle/>
              <a:p>
                <a:pPr>
                  <a:defRPr sz="1000" b="1" i="0" u="none" strike="noStrike" baseline="0">
                    <a:solidFill>
                      <a:srgbClr val="000000"/>
                    </a:solidFill>
                    <a:latin typeface="Arial"/>
                    <a:ea typeface="Arial"/>
                    <a:cs typeface="Arial"/>
                  </a:defRPr>
                </a:pPr>
                <a:endParaRPr lang="en-US"/>
              </a:p>
            </c:txPr>
            <c:dLblPos val="bestFit"/>
            <c:showVal val="1"/>
            <c:showCatName val="1"/>
            <c:showLeaderLines val="1"/>
          </c:dLbls>
          <c:cat>
            <c:strRef>
              <c:f>Budget!$U$9:$U$15</c:f>
              <c:strCache>
                <c:ptCount val="7"/>
                <c:pt idx="0">
                  <c:v>Lawn Care</c:v>
                </c:pt>
                <c:pt idx="1">
                  <c:v>Benbrook Wall Fund</c:v>
                </c:pt>
                <c:pt idx="2">
                  <c:v>Water</c:v>
                </c:pt>
                <c:pt idx="3">
                  <c:v>Postage/Misc</c:v>
                </c:pt>
                <c:pt idx="4">
                  <c:v>Master Dues</c:v>
                </c:pt>
                <c:pt idx="5">
                  <c:v>Repairs/Maint</c:v>
                </c:pt>
                <c:pt idx="6">
                  <c:v>Insurance</c:v>
                </c:pt>
              </c:strCache>
            </c:strRef>
          </c:cat>
          <c:val>
            <c:numRef>
              <c:f>Budget!$T$9:$T$15</c:f>
              <c:numCache>
                <c:formatCode>"$"#,##0_);[Red]\("$"#,##0\)</c:formatCode>
                <c:ptCount val="7"/>
                <c:pt idx="0">
                  <c:v>65.189189189189179</c:v>
                </c:pt>
                <c:pt idx="1">
                  <c:v>50</c:v>
                </c:pt>
                <c:pt idx="2">
                  <c:v>18.018018018018026</c:v>
                </c:pt>
                <c:pt idx="3">
                  <c:v>1.801801801801802</c:v>
                </c:pt>
                <c:pt idx="4">
                  <c:v>75.213513513513533</c:v>
                </c:pt>
                <c:pt idx="5">
                  <c:v>15.765765765765765</c:v>
                </c:pt>
                <c:pt idx="6">
                  <c:v>23.423423423423422</c:v>
                </c:pt>
              </c:numCache>
            </c:numRef>
          </c:val>
        </c:ser>
      </c:pie3DChart>
      <c:spPr>
        <a:noFill/>
        <a:ln w="25400">
          <a:noFill/>
        </a:ln>
      </c:spPr>
    </c:plotArea>
    <c:plotVisOnly val="1"/>
    <c:dispBlanksAs val="zero"/>
  </c:chart>
  <c:spPr>
    <a:noFill/>
  </c:spPr>
  <c:txPr>
    <a:bodyPr/>
    <a:lstStyle/>
    <a:p>
      <a:pPr>
        <a:defRPr sz="1000" b="0" i="0" u="none" strike="noStrike" baseline="0">
          <a:solidFill>
            <a:srgbClr val="000000"/>
          </a:solidFill>
          <a:latin typeface="Calibri"/>
          <a:ea typeface="Calibri"/>
          <a:cs typeface="Calibri"/>
        </a:defRPr>
      </a:pPr>
      <a:endParaRPr lang="en-US"/>
    </a:p>
  </c:txPr>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2CB7358B-B9F1-4A41-9773-67A0192DDB31}" type="datetimeFigureOut">
              <a:rPr lang="en-US" smtClean="0"/>
              <a:pPr/>
              <a:t>4/20/2016</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CB7358B-B9F1-4A41-9773-67A0192DDB31}" type="datetimeFigureOut">
              <a:rPr lang="en-US" smtClean="0"/>
              <a:pPr/>
              <a:t>4/20/2016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CB7358B-B9F1-4A41-9773-67A0192DDB31}" type="datetimeFigureOut">
              <a:rPr lang="en-US" smtClean="0"/>
              <a:pPr/>
              <a:t>4/20/2016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CB7358B-B9F1-4A41-9773-67A0192DDB31}" type="datetimeFigureOut">
              <a:rPr lang="en-US" smtClean="0"/>
              <a:pPr/>
              <a:t>4/20/2016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2CB7358B-B9F1-4A41-9773-67A0192DDB31}" type="datetimeFigureOut">
              <a:rPr lang="en-US" smtClean="0"/>
              <a:pPr/>
              <a:t>4/20/2016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F77F74A-042B-4002-81B7-88F9E0C546A3}"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2CB7358B-B9F1-4A41-9773-67A0192DDB31}" type="datetimeFigureOut">
              <a:rPr lang="en-US" smtClean="0"/>
              <a:pPr/>
              <a:t>4/20/2016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2CB7358B-B9F1-4A41-9773-67A0192DDB31}" type="datetimeFigureOut">
              <a:rPr lang="en-US" smtClean="0"/>
              <a:pPr/>
              <a:t>4/20/2016</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2CB7358B-B9F1-4A41-9773-67A0192DDB31}" type="datetimeFigureOut">
              <a:rPr lang="en-US" smtClean="0"/>
              <a:pPr/>
              <a:t>4/20/2016</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2CB7358B-B9F1-4A41-9773-67A0192DDB31}" type="datetimeFigureOut">
              <a:rPr lang="en-US" smtClean="0"/>
              <a:pPr/>
              <a:t>4/20/2016</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CF77F74A-042B-4002-81B7-88F9E0C546A3}"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2CB7358B-B9F1-4A41-9773-67A0192DDB31}" type="datetimeFigureOut">
              <a:rPr lang="en-US" smtClean="0"/>
              <a:pPr/>
              <a:t>4/20/2016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2CB7358B-B9F1-4A41-9773-67A0192DDB31}" type="datetimeFigureOut">
              <a:rPr lang="en-US" smtClean="0"/>
              <a:pPr/>
              <a:t>4/20/2016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CF77F74A-042B-4002-81B7-88F9E0C546A3}"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2CB7358B-B9F1-4A41-9773-67A0192DDB31}" type="datetimeFigureOut">
              <a:rPr lang="en-US" smtClean="0"/>
              <a:pPr/>
              <a:t>4/20/2016</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CF77F74A-042B-4002-81B7-88F9E0C546A3}"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2" cstate="print"/>
          <a:srcRect/>
          <a:stretch>
            <a:fillRect/>
          </a:stretch>
        </p:blipFill>
        <p:spPr bwMode="auto">
          <a:xfrm>
            <a:off x="990599" y="0"/>
            <a:ext cx="8153401" cy="1739900"/>
          </a:xfrm>
          <a:prstGeom prst="rect">
            <a:avLst/>
          </a:prstGeom>
          <a:noFill/>
          <a:ln w="9525">
            <a:noFill/>
            <a:miter lim="800000"/>
            <a:headEnd/>
            <a:tailEnd/>
          </a:ln>
        </p:spPr>
      </p:pic>
      <p:sp>
        <p:nvSpPr>
          <p:cNvPr id="3" name="Content Placeholder 2"/>
          <p:cNvSpPr>
            <a:spLocks noGrp="1"/>
          </p:cNvSpPr>
          <p:nvPr>
            <p:ph idx="1"/>
          </p:nvPr>
        </p:nvSpPr>
        <p:spPr>
          <a:xfrm>
            <a:off x="1143000" y="1905000"/>
            <a:ext cx="7802880" cy="4724400"/>
          </a:xfrm>
        </p:spPr>
        <p:txBody>
          <a:bodyPr>
            <a:normAutofit fontScale="85000" lnSpcReduction="10000"/>
          </a:bodyPr>
          <a:lstStyle/>
          <a:p>
            <a:pPr algn="ctr">
              <a:lnSpc>
                <a:spcPct val="110000"/>
              </a:lnSpc>
              <a:buNone/>
            </a:pPr>
            <a:r>
              <a:rPr lang="en-US" sz="5600" dirty="0" smtClean="0">
                <a:solidFill>
                  <a:schemeClr val="tx2">
                    <a:satMod val="130000"/>
                  </a:schemeClr>
                </a:solidFill>
                <a:effectLst>
                  <a:outerShdw blurRad="50000" dist="30000" dir="5400000" algn="tl" rotWithShape="0">
                    <a:srgbClr val="000000">
                      <a:alpha val="30000"/>
                    </a:srgbClr>
                  </a:outerShdw>
                </a:effectLst>
                <a:latin typeface="Comic Sans MS" pitchFamily="66" charset="0"/>
                <a:ea typeface="+mj-ea"/>
                <a:cs typeface="+mj-cs"/>
              </a:rPr>
              <a:t>La Bandera Phase III Homeowners Association</a:t>
            </a:r>
          </a:p>
          <a:p>
            <a:pPr algn="ctr">
              <a:lnSpc>
                <a:spcPct val="110000"/>
              </a:lnSpc>
              <a:buNone/>
            </a:pPr>
            <a:endParaRPr lang="en-US" sz="4800" dirty="0" smtClean="0">
              <a:solidFill>
                <a:schemeClr val="tx2">
                  <a:satMod val="130000"/>
                </a:schemeClr>
              </a:solidFill>
              <a:effectLst>
                <a:outerShdw blurRad="50000" dist="30000" dir="5400000" algn="tl" rotWithShape="0">
                  <a:srgbClr val="000000">
                    <a:alpha val="30000"/>
                  </a:srgbClr>
                </a:outerShdw>
              </a:effectLst>
              <a:latin typeface="Comic Sans MS" pitchFamily="66" charset="0"/>
              <a:ea typeface="+mj-ea"/>
              <a:cs typeface="+mj-cs"/>
            </a:endParaRPr>
          </a:p>
          <a:p>
            <a:pPr algn="ctr">
              <a:lnSpc>
                <a:spcPct val="110000"/>
              </a:lnSpc>
              <a:buNone/>
            </a:pPr>
            <a:r>
              <a:rPr lang="en-US" sz="7200" dirty="0" smtClean="0">
                <a:solidFill>
                  <a:schemeClr val="tx2">
                    <a:satMod val="130000"/>
                  </a:schemeClr>
                </a:solidFill>
                <a:effectLst>
                  <a:outerShdw blurRad="50000" dist="30000" dir="5400000" algn="tl" rotWithShape="0">
                    <a:srgbClr val="000000">
                      <a:alpha val="30000"/>
                    </a:srgbClr>
                  </a:outerShdw>
                </a:effectLst>
                <a:latin typeface="Comic Sans MS" pitchFamily="66" charset="0"/>
                <a:ea typeface="+mj-ea"/>
                <a:cs typeface="+mj-cs"/>
              </a:rPr>
              <a:t>April 24, 2016</a:t>
            </a:r>
          </a:p>
          <a:p>
            <a:pPr algn="ctr">
              <a:lnSpc>
                <a:spcPct val="110000"/>
              </a:lnSpc>
              <a:buNone/>
            </a:pPr>
            <a:endParaRPr lang="en-US" sz="4800" dirty="0" smtClean="0">
              <a:solidFill>
                <a:schemeClr val="tx2">
                  <a:satMod val="130000"/>
                </a:schemeClr>
              </a:solidFill>
              <a:effectLst>
                <a:outerShdw blurRad="50000" dist="30000" dir="5400000" algn="tl" rotWithShape="0">
                  <a:srgbClr val="000000">
                    <a:alpha val="30000"/>
                  </a:srgbClr>
                </a:outerShdw>
              </a:effectLst>
              <a:latin typeface="Comic Sans MS" pitchFamily="66" charset="0"/>
              <a:ea typeface="+mj-ea"/>
              <a:cs typeface="+mj-cs"/>
            </a:endParaRPr>
          </a:p>
          <a:p>
            <a:pPr algn="ctr">
              <a:lnSpc>
                <a:spcPct val="110000"/>
              </a:lnSpc>
              <a:buNone/>
            </a:pPr>
            <a:r>
              <a:rPr lang="en-US" sz="4700" dirty="0" smtClean="0">
                <a:solidFill>
                  <a:schemeClr val="tx2">
                    <a:satMod val="130000"/>
                  </a:schemeClr>
                </a:solidFill>
                <a:effectLst>
                  <a:outerShdw blurRad="50000" dist="30000" dir="5400000" algn="tl" rotWithShape="0">
                    <a:srgbClr val="000000">
                      <a:alpha val="30000"/>
                    </a:srgbClr>
                  </a:outerShdw>
                </a:effectLst>
                <a:latin typeface="Comic Sans MS" pitchFamily="66" charset="0"/>
                <a:ea typeface="+mj-ea"/>
                <a:cs typeface="+mj-cs"/>
              </a:rPr>
              <a:t>Welcome to our Annual Meeting</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447800"/>
            <a:ext cx="7790688" cy="4800600"/>
          </a:xfrm>
        </p:spPr>
        <p:txBody>
          <a:bodyPr>
            <a:normAutofit/>
          </a:bodyPr>
          <a:lstStyle/>
          <a:p>
            <a:pPr algn="ctr">
              <a:buNone/>
            </a:pPr>
            <a:r>
              <a:rPr lang="en-US" sz="6000" dirty="0" smtClean="0">
                <a:latin typeface="Arial Black" pitchFamily="34" charset="0"/>
              </a:rPr>
              <a:t>Financial Statements &amp; Forecast</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866888" cy="1143000"/>
          </a:xfrm>
        </p:spPr>
        <p:txBody>
          <a:bodyPr>
            <a:normAutofit fontScale="90000"/>
          </a:bodyPr>
          <a:lstStyle/>
          <a:p>
            <a:pPr algn="ctr"/>
            <a:r>
              <a:rPr lang="en-US" dirty="0" smtClean="0"/>
              <a:t>HOA Collected all Prior Year Dues</a:t>
            </a:r>
            <a:endParaRPr lang="en-US"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graphicFrame>
        <p:nvGraphicFramePr>
          <p:cNvPr id="6" name="Table 5"/>
          <p:cNvGraphicFramePr>
            <a:graphicFrameLocks noGrp="1"/>
          </p:cNvGraphicFramePr>
          <p:nvPr/>
        </p:nvGraphicFramePr>
        <p:xfrm>
          <a:off x="2438400" y="1524000"/>
          <a:ext cx="4953000" cy="4324293"/>
        </p:xfrm>
        <a:graphic>
          <a:graphicData uri="http://schemas.openxmlformats.org/drawingml/2006/table">
            <a:tbl>
              <a:tblPr/>
              <a:tblGrid>
                <a:gridCol w="966439"/>
                <a:gridCol w="966439"/>
                <a:gridCol w="966439"/>
                <a:gridCol w="1087244"/>
                <a:gridCol w="966439"/>
              </a:tblGrid>
              <a:tr h="298675">
                <a:tc>
                  <a:txBody>
                    <a:bodyPr/>
                    <a:lstStyle/>
                    <a:p>
                      <a:pPr algn="l" fontAlgn="b"/>
                      <a:r>
                        <a:rPr lang="en-US" sz="1000" b="0" i="0" u="none" strike="noStrike" dirty="0">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98675">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gridSpan="3">
                  <a:txBody>
                    <a:bodyPr/>
                    <a:lstStyle/>
                    <a:p>
                      <a:pPr algn="ctr" fontAlgn="b"/>
                      <a:r>
                        <a:rPr lang="en-US" sz="1000" b="1" i="0" u="none" strike="noStrike" dirty="0">
                          <a:latin typeface="Arial"/>
                        </a:rPr>
                        <a:t>Outstanding Dues - Current</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E4BC"/>
                    </a:solidFill>
                  </a:tcPr>
                </a:tc>
                <a:tc hMerge="1">
                  <a:txBody>
                    <a:bodyPr/>
                    <a:lstStyle/>
                    <a:p>
                      <a:endParaRPr lang="en-US"/>
                    </a:p>
                  </a:txBody>
                  <a:tcPr/>
                </a:tc>
                <a:tc hMerge="1">
                  <a:txBody>
                    <a:bodyPr/>
                    <a:lstStyle/>
                    <a:p>
                      <a:endParaRPr lang="en-US"/>
                    </a:p>
                  </a:txBody>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8568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ctr" fontAlgn="b"/>
                      <a:r>
                        <a:rPr lang="en-US" sz="1000" b="0" i="0" u="none" strike="noStrike">
                          <a:latin typeface="Arial"/>
                        </a:rPr>
                        <a:t>Year</a:t>
                      </a:r>
                    </a:p>
                  </a:txBody>
                  <a:tcPr marL="0" marR="0" marT="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000" b="0" i="0" u="none" strike="noStrike">
                          <a:latin typeface="Arial"/>
                        </a:rPr>
                        <a:t>Number</a:t>
                      </a:r>
                    </a:p>
                  </a:txBody>
                  <a:tcPr marL="0" marR="0" marT="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000" b="0" i="0" u="none" strike="noStrike">
                          <a:latin typeface="Arial"/>
                        </a:rPr>
                        <a:t>Amount</a:t>
                      </a:r>
                    </a:p>
                  </a:txBody>
                  <a:tcPr marL="0" marR="0" marT="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8568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2007</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8568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2008</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8568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2009</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8568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2010</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8568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2011</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8568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2012</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dirty="0">
                          <a:latin typeface="Arial"/>
                        </a:rPr>
                        <a:t>0</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8568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2013</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9867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2014</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85689">
                <a:tc>
                  <a:txBody>
                    <a:bodyPr/>
                    <a:lstStyle/>
                    <a:p>
                      <a:pPr algn="l" fontAlgn="b"/>
                      <a:endParaRPr lang="en-US" sz="1000" b="0" i="0" u="none" strike="noStrike">
                        <a:latin typeface="Arial"/>
                      </a:endParaRPr>
                    </a:p>
                  </a:txBody>
                  <a:tcPr marL="0" marR="0" marT="0" marB="0" anchor="b">
                    <a:lnL>
                      <a:noFill/>
                    </a:lnL>
                    <a:lnR>
                      <a:noFill/>
                    </a:lnR>
                    <a:lnT>
                      <a:noFill/>
                    </a:lnT>
                    <a:lnB>
                      <a:noFill/>
                    </a:lnB>
                    <a:solidFill>
                      <a:srgbClr val="FFFFFF"/>
                    </a:solidFill>
                  </a:tcPr>
                </a:tc>
                <a:tc>
                  <a:txBody>
                    <a:bodyPr/>
                    <a:lstStyle/>
                    <a:p>
                      <a:pPr algn="r" fontAlgn="b"/>
                      <a:r>
                        <a:rPr lang="en-US" sz="1000" b="0" i="0" u="none" strike="noStrike" dirty="0" smtClean="0">
                          <a:latin typeface="Arial"/>
                        </a:rPr>
                        <a:t>2015</a:t>
                      </a:r>
                      <a:endParaRPr lang="en-US" sz="1000" b="0" i="0" u="none" strike="noStrike" dirty="0">
                        <a:latin typeface="Arial"/>
                      </a:endParaRPr>
                    </a:p>
                  </a:txBody>
                  <a:tcPr marL="0" marR="0" marT="0" marB="0" anchor="b">
                    <a:lnL>
                      <a:noFill/>
                    </a:lnL>
                    <a:lnR>
                      <a:noFill/>
                    </a:lnR>
                    <a:lnT>
                      <a:noFill/>
                    </a:lnT>
                    <a:lnB>
                      <a:noFill/>
                    </a:lnB>
                    <a:solidFill>
                      <a:srgbClr val="FFFFFF"/>
                    </a:solidFill>
                  </a:tcPr>
                </a:tc>
                <a:tc>
                  <a:txBody>
                    <a:bodyPr/>
                    <a:lstStyle/>
                    <a:p>
                      <a:pPr algn="r" fontAlgn="b"/>
                      <a:r>
                        <a:rPr lang="en-US" sz="1000" b="0" i="0" u="none" strike="noStrike" dirty="0" smtClean="0">
                          <a:latin typeface="Arial"/>
                        </a:rPr>
                        <a:t>0</a:t>
                      </a:r>
                      <a:endParaRPr lang="en-US" sz="1000" b="0" i="0" u="none" strike="noStrike" dirty="0">
                        <a:latin typeface="Arial"/>
                      </a:endParaRPr>
                    </a:p>
                  </a:txBody>
                  <a:tcPr marL="0" marR="0" marT="0" marB="0" anchor="b">
                    <a:lnL>
                      <a:noFill/>
                    </a:lnL>
                    <a:lnR>
                      <a:noFill/>
                    </a:lnR>
                    <a:lnT>
                      <a:noFill/>
                    </a:lnT>
                    <a:lnB w="6350" cap="flat" cmpd="sng" algn="ctr">
                      <a:noFill/>
                      <a:prstDash val="solid"/>
                      <a:round/>
                      <a:headEnd type="none" w="med" len="med"/>
                      <a:tailEnd type="none" w="med" len="med"/>
                    </a:lnB>
                    <a:solidFill>
                      <a:srgbClr val="FFFFFF"/>
                    </a:solidFill>
                  </a:tcPr>
                </a:tc>
                <a:tc>
                  <a:txBody>
                    <a:bodyPr/>
                    <a:lstStyle/>
                    <a:p>
                      <a:pPr algn="r" fontAlgn="b"/>
                      <a:r>
                        <a:rPr lang="en-US" sz="1000" b="0" i="0" u="none" strike="noStrike" dirty="0" smtClean="0">
                          <a:latin typeface="Arial"/>
                        </a:rPr>
                        <a:t>0</a:t>
                      </a:r>
                      <a:endParaRPr lang="en-US" sz="1000" b="0" i="0" u="none" strike="noStrike" dirty="0">
                        <a:latin typeface="Arial"/>
                      </a:endParaRPr>
                    </a:p>
                  </a:txBody>
                  <a:tcPr marL="0" marR="0" marT="0" marB="0" anchor="b">
                    <a:lnL>
                      <a:noFill/>
                    </a:lnL>
                    <a:lnR>
                      <a:noFill/>
                    </a:lnR>
                    <a:lnT>
                      <a:noFill/>
                    </a:lnT>
                    <a:lnB w="6350" cap="flat" cmpd="sng" algn="ctr">
                      <a:noFill/>
                      <a:prstDash val="solid"/>
                      <a:round/>
                      <a:headEnd type="none" w="med" len="med"/>
                      <a:tailEnd type="none" w="med" len="med"/>
                    </a:lnB>
                    <a:solidFill>
                      <a:srgbClr val="FFFFFF"/>
                    </a:solidFill>
                  </a:tcPr>
                </a:tc>
                <a:tc>
                  <a:txBody>
                    <a:bodyPr/>
                    <a:lstStyle/>
                    <a:p>
                      <a:pPr algn="l" fontAlgn="b"/>
                      <a:endParaRPr lang="en-US" sz="1000" b="0" i="0" u="none" strike="noStrike" dirty="0">
                        <a:latin typeface="Arial"/>
                      </a:endParaRPr>
                    </a:p>
                  </a:txBody>
                  <a:tcPr marL="0" marR="0" marT="0" marB="0" anchor="b">
                    <a:lnL>
                      <a:noFill/>
                    </a:lnL>
                    <a:lnR>
                      <a:noFill/>
                    </a:lnR>
                    <a:lnT>
                      <a:noFill/>
                    </a:lnT>
                    <a:lnB>
                      <a:noFill/>
                    </a:lnB>
                    <a:solidFill>
                      <a:srgbClr val="FFFFFF"/>
                    </a:solidFill>
                  </a:tcPr>
                </a:tc>
              </a:tr>
              <a:tr h="28568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dirty="0" smtClean="0">
                          <a:latin typeface="Arial"/>
                        </a:rPr>
                        <a:t>2016</a:t>
                      </a:r>
                      <a:endParaRPr lang="en-US" sz="1000" b="0" i="0" u="none" strike="noStrike" dirty="0">
                        <a:latin typeface="Arial"/>
                      </a:endParaRPr>
                    </a:p>
                  </a:txBody>
                  <a:tcPr marL="0" marR="0" marT="0" marB="0" anchor="b">
                    <a:lnL>
                      <a:noFill/>
                    </a:lnL>
                    <a:lnR>
                      <a:noFill/>
                    </a:lnR>
                    <a:lnT>
                      <a:noFill/>
                    </a:lnT>
                    <a:lnB>
                      <a:noFill/>
                    </a:lnB>
                    <a:solidFill>
                      <a:srgbClr val="FFFFFF"/>
                    </a:solidFill>
                  </a:tcPr>
                </a:tc>
                <a:tc>
                  <a:txBody>
                    <a:bodyPr/>
                    <a:lstStyle/>
                    <a:p>
                      <a:pPr algn="r" fontAlgn="b"/>
                      <a:r>
                        <a:rPr lang="en-US" sz="1000" b="0" i="0" u="none" strike="noStrike" dirty="0" smtClean="0">
                          <a:latin typeface="Arial"/>
                        </a:rPr>
                        <a:t>1</a:t>
                      </a:r>
                      <a:endParaRPr lang="en-US" sz="1000" b="0" i="0" u="none" strike="noStrike" dirty="0">
                        <a:latin typeface="Arial"/>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000" b="0" i="0" u="none" strike="noStrike" dirty="0" smtClean="0">
                          <a:latin typeface="Arial"/>
                        </a:rPr>
                        <a:t>210</a:t>
                      </a:r>
                      <a:endParaRPr lang="en-US" sz="1000" b="0" i="0" u="none" strike="noStrike" dirty="0">
                        <a:latin typeface="Arial"/>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dirty="0">
                          <a:latin typeface="Arial"/>
                        </a:rPr>
                        <a:t> </a:t>
                      </a:r>
                    </a:p>
                  </a:txBody>
                  <a:tcPr marL="0" marR="0" marT="0" marB="0" anchor="b">
                    <a:lnL>
                      <a:noFill/>
                    </a:lnL>
                    <a:lnR>
                      <a:noFill/>
                    </a:lnR>
                    <a:lnT>
                      <a:noFill/>
                    </a:lnT>
                    <a:lnB>
                      <a:noFill/>
                    </a:lnB>
                    <a:solidFill>
                      <a:srgbClr val="FFFFFF"/>
                    </a:solidFill>
                  </a:tcPr>
                </a:tc>
              </a:tr>
              <a:tr h="28568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ctr" fontAlgn="b"/>
                      <a:r>
                        <a:rPr lang="en-US" sz="1000" b="1" i="0" u="none" strike="noStrike">
                          <a:latin typeface="Arial"/>
                        </a:rPr>
                        <a:t>Total</a:t>
                      </a:r>
                    </a:p>
                  </a:txBody>
                  <a:tcPr marL="0" marR="0" marT="0" marB="0" anchor="b">
                    <a:lnL>
                      <a:noFill/>
                    </a:lnL>
                    <a:lnR>
                      <a:noFill/>
                    </a:lnR>
                    <a:lnT>
                      <a:noFill/>
                    </a:lnT>
                    <a:lnB>
                      <a:noFill/>
                    </a:lnB>
                    <a:solidFill>
                      <a:srgbClr val="FFFFFF"/>
                    </a:solidFill>
                  </a:tcPr>
                </a:tc>
                <a:tc>
                  <a:txBody>
                    <a:bodyPr/>
                    <a:lstStyle/>
                    <a:p>
                      <a:pPr algn="r" fontAlgn="b"/>
                      <a:r>
                        <a:rPr lang="en-US" sz="1000" b="1" i="0" u="none" strike="noStrike" dirty="0" smtClean="0">
                          <a:latin typeface="Arial"/>
                        </a:rPr>
                        <a:t>1</a:t>
                      </a:r>
                      <a:endParaRPr lang="en-US" sz="1000" b="1" i="0" u="none" strike="noStrike" dirty="0">
                        <a:latin typeface="Arial"/>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b"/>
                      <a:r>
                        <a:rPr lang="en-US" sz="1000" b="1" i="0" u="none" strike="noStrike" dirty="0" smtClean="0">
                          <a:latin typeface="Arial"/>
                        </a:rPr>
                        <a:t>210</a:t>
                      </a:r>
                      <a:endParaRPr lang="en-US" sz="1000" b="1" i="0" u="none" strike="noStrike" dirty="0">
                        <a:latin typeface="Arial"/>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dirty="0">
                          <a:latin typeface="Arial"/>
                        </a:rPr>
                        <a:t> </a:t>
                      </a:r>
                    </a:p>
                  </a:txBody>
                  <a:tcPr marL="0" marR="0" marT="0" marB="0" anchor="b">
                    <a:lnL>
                      <a:noFill/>
                    </a:lnL>
                    <a:lnR>
                      <a:noFill/>
                    </a:lnR>
                    <a:lnT>
                      <a:noFill/>
                    </a:lnT>
                    <a:lnB>
                      <a:noFill/>
                    </a:lnB>
                    <a:solidFill>
                      <a:srgbClr val="FFFFFF"/>
                    </a:solidFill>
                  </a:tcPr>
                </a:tc>
              </a:tr>
              <a:tr h="285689">
                <a:tc>
                  <a:txBody>
                    <a:bodyPr/>
                    <a:lstStyle/>
                    <a:p>
                      <a:pPr algn="l" fontAlgn="b"/>
                      <a:endParaRPr lang="en-US" sz="1000" b="0" i="0" u="none" strike="noStrike">
                        <a:latin typeface="Arial"/>
                      </a:endParaRPr>
                    </a:p>
                  </a:txBody>
                  <a:tcPr marL="0" marR="0" marT="0" marB="0" anchor="b">
                    <a:lnL>
                      <a:noFill/>
                    </a:lnL>
                    <a:lnR>
                      <a:noFill/>
                    </a:lnR>
                    <a:lnT>
                      <a:noFill/>
                    </a:lnT>
                    <a:lnB>
                      <a:noFill/>
                    </a:lnB>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dirty="0">
                          <a:latin typeface="Arial"/>
                        </a:rPr>
                        <a:t> </a:t>
                      </a:r>
                    </a:p>
                  </a:txBody>
                  <a:tcPr marL="0" marR="0" marT="0" marB="0" anchor="b">
                    <a:lnL>
                      <a:noFill/>
                    </a:lnL>
                    <a:lnR>
                      <a:noFill/>
                    </a:lnR>
                    <a:lnT>
                      <a:noFill/>
                    </a:lnT>
                    <a:lnB>
                      <a:noFill/>
                    </a:lnB>
                    <a:solidFill>
                      <a:srgbClr val="FFFFFF"/>
                    </a:solidFill>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866888" cy="1143000"/>
          </a:xfrm>
        </p:spPr>
        <p:txBody>
          <a:bodyPr>
            <a:normAutofit/>
          </a:bodyPr>
          <a:lstStyle/>
          <a:p>
            <a:pPr algn="ctr"/>
            <a:r>
              <a:rPr lang="en-US" dirty="0" smtClean="0"/>
              <a:t>HOA  Actual vs. Budget</a:t>
            </a:r>
            <a:endParaRPr lang="en-US" dirty="0"/>
          </a:p>
        </p:txBody>
      </p:sp>
      <p:sp>
        <p:nvSpPr>
          <p:cNvPr id="5" name="TextBox 4"/>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graphicFrame>
        <p:nvGraphicFramePr>
          <p:cNvPr id="7" name="Table 6"/>
          <p:cNvGraphicFramePr>
            <a:graphicFrameLocks noGrp="1"/>
          </p:cNvGraphicFramePr>
          <p:nvPr/>
        </p:nvGraphicFramePr>
        <p:xfrm>
          <a:off x="1295400" y="1219200"/>
          <a:ext cx="7543799" cy="5410200"/>
        </p:xfrm>
        <a:graphic>
          <a:graphicData uri="http://schemas.openxmlformats.org/drawingml/2006/table">
            <a:tbl>
              <a:tblPr/>
              <a:tblGrid>
                <a:gridCol w="828609"/>
                <a:gridCol w="172627"/>
                <a:gridCol w="2002473"/>
                <a:gridCol w="1070287"/>
                <a:gridCol w="1208389"/>
                <a:gridCol w="1277440"/>
                <a:gridCol w="983974"/>
              </a:tblGrid>
              <a:tr h="2254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4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ctr" fontAlgn="b"/>
                      <a:r>
                        <a:rPr lang="en-US" sz="1000" b="1" i="0" u="none" strike="noStrike">
                          <a:latin typeface="Arial"/>
                        </a:rPr>
                        <a:t>Actual</a:t>
                      </a:r>
                    </a:p>
                  </a:txBody>
                  <a:tcPr marL="0" marR="0" marT="0" marB="0" anchor="b">
                    <a:lnL>
                      <a:noFill/>
                    </a:lnL>
                    <a:lnR>
                      <a:noFill/>
                    </a:lnR>
                    <a:lnT>
                      <a:noFill/>
                    </a:lnT>
                    <a:lnB>
                      <a:noFill/>
                    </a:lnB>
                    <a:solidFill>
                      <a:srgbClr val="FFFFFF"/>
                    </a:solidFill>
                  </a:tcPr>
                </a:tc>
                <a:tc>
                  <a:txBody>
                    <a:bodyPr/>
                    <a:lstStyle/>
                    <a:p>
                      <a:pPr algn="ctr" fontAlgn="b"/>
                      <a:r>
                        <a:rPr lang="en-US" sz="1000" b="1" i="0" u="none" strike="noStrike">
                          <a:latin typeface="Arial"/>
                        </a:rPr>
                        <a:t>Budget</a:t>
                      </a:r>
                    </a:p>
                  </a:txBody>
                  <a:tcPr marL="0" marR="0" marT="0" marB="0" anchor="b">
                    <a:lnL>
                      <a:noFill/>
                    </a:lnL>
                    <a:lnR>
                      <a:noFill/>
                    </a:lnR>
                    <a:lnT>
                      <a:noFill/>
                    </a:lnT>
                    <a:lnB>
                      <a:noFill/>
                    </a:lnB>
                    <a:solidFill>
                      <a:srgbClr val="FFFFFF"/>
                    </a:solidFill>
                  </a:tcPr>
                </a:tc>
                <a:tc>
                  <a:txBody>
                    <a:bodyPr/>
                    <a:lstStyle/>
                    <a:p>
                      <a:pPr algn="ctr" fontAlgn="b"/>
                      <a:r>
                        <a:rPr lang="en-US" sz="1000" b="1" i="0" u="none" strike="noStrike">
                          <a:latin typeface="Arial"/>
                        </a:rPr>
                        <a:t>Over (Under)</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4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gridSpan="2">
                  <a:txBody>
                    <a:bodyPr/>
                    <a:lstStyle/>
                    <a:p>
                      <a:pPr algn="l" fontAlgn="b"/>
                      <a:r>
                        <a:rPr lang="en-US" sz="1000" b="1" i="0" u="none" strike="noStrike">
                          <a:latin typeface="Arial"/>
                        </a:rPr>
                        <a:t>2015 Financial Statement</a:t>
                      </a:r>
                    </a:p>
                  </a:txBody>
                  <a:tcPr marL="0" marR="0" marT="0" marB="0" anchor="b">
                    <a:lnL>
                      <a:noFill/>
                    </a:lnL>
                    <a:lnR>
                      <a:noFill/>
                    </a:lnR>
                    <a:lnT>
                      <a:noFill/>
                    </a:lnT>
                    <a:lnB>
                      <a:noFill/>
                    </a:lnB>
                    <a:solidFill>
                      <a:srgbClr val="FFFFFF"/>
                    </a:solidFill>
                  </a:tcPr>
                </a:tc>
                <a:tc hMerge="1">
                  <a:txBody>
                    <a:bodyPr/>
                    <a:lstStyle/>
                    <a:p>
                      <a:endParaRPr lang="en-US"/>
                    </a:p>
                  </a:txBody>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4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Dues</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24,975.00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24,975.00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0.00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4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Late Fees</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160.76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160.76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4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Title Fees</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300.00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000" b="0" i="0" u="none" strike="noStrike">
                          <a:latin typeface="Arial"/>
                        </a:rPr>
                        <a:t>0.00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000" b="0" i="0" u="none" strike="noStrike">
                          <a:latin typeface="Arial"/>
                        </a:rPr>
                        <a:t>300.00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4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gridSpan="2">
                  <a:txBody>
                    <a:bodyPr/>
                    <a:lstStyle/>
                    <a:p>
                      <a:pPr algn="l" fontAlgn="b"/>
                      <a:r>
                        <a:rPr lang="en-US" sz="1000" b="1" i="0" u="none" strike="noStrike">
                          <a:latin typeface="Arial"/>
                        </a:rPr>
                        <a:t>Total Revenue</a:t>
                      </a:r>
                    </a:p>
                  </a:txBody>
                  <a:tcPr marL="0" marR="0" marT="0" marB="0" anchor="b">
                    <a:lnL>
                      <a:noFill/>
                    </a:lnL>
                    <a:lnR>
                      <a:noFill/>
                    </a:lnR>
                    <a:lnT>
                      <a:noFill/>
                    </a:lnT>
                    <a:lnB>
                      <a:noFill/>
                    </a:lnB>
                    <a:solidFill>
                      <a:srgbClr val="FFFFFF"/>
                    </a:solidFill>
                  </a:tcPr>
                </a:tc>
                <a:tc hMerge="1">
                  <a:txBody>
                    <a:bodyPr/>
                    <a:lstStyle/>
                    <a:p>
                      <a:endParaRPr lang="en-US"/>
                    </a:p>
                  </a:txBody>
                  <a:tcPr/>
                </a:tc>
                <a:tc>
                  <a:txBody>
                    <a:bodyPr/>
                    <a:lstStyle/>
                    <a:p>
                      <a:pPr algn="r" fontAlgn="b"/>
                      <a:r>
                        <a:rPr lang="en-US" sz="1000" b="0" i="0" u="none" strike="noStrike">
                          <a:latin typeface="Arial"/>
                        </a:rPr>
                        <a:t>25,435.76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r>
                        <a:rPr lang="en-US" sz="1000" b="0" i="0" u="none" strike="noStrike">
                          <a:latin typeface="Arial"/>
                        </a:rPr>
                        <a:t>24,975.00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r>
                        <a:rPr lang="en-US" sz="1000" b="0" i="0" u="none" strike="noStrike">
                          <a:latin typeface="Arial"/>
                        </a:rPr>
                        <a:t>460.76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4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4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Team Ranch Dues</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8,348.70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7,202.80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1,145.90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a:t>
                      </a:r>
                    </a:p>
                  </a:txBody>
                  <a:tcPr marL="0" marR="0" marT="0" marB="0" anchor="b">
                    <a:lnL>
                      <a:noFill/>
                    </a:lnL>
                    <a:lnR>
                      <a:noFill/>
                    </a:lnR>
                    <a:lnT>
                      <a:noFill/>
                    </a:lnT>
                    <a:lnB>
                      <a:noFill/>
                    </a:lnB>
                    <a:solidFill>
                      <a:srgbClr val="FFFFFF"/>
                    </a:solidFill>
                  </a:tcPr>
                </a:tc>
              </a:tr>
              <a:tr h="2254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Lawn Care</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8,053.90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7,500.00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553.90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a:t>
                      </a:r>
                    </a:p>
                  </a:txBody>
                  <a:tcPr marL="0" marR="0" marT="0" marB="0" anchor="b">
                    <a:lnL>
                      <a:noFill/>
                    </a:lnL>
                    <a:lnR>
                      <a:noFill/>
                    </a:lnR>
                    <a:lnT>
                      <a:noFill/>
                    </a:lnT>
                    <a:lnB>
                      <a:noFill/>
                    </a:lnB>
                    <a:solidFill>
                      <a:srgbClr val="FFFFFF"/>
                    </a:solidFill>
                  </a:tcPr>
                </a:tc>
              </a:tr>
              <a:tr h="2254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Wall Fund</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5,550.00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5,550.00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0.00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4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Water</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1,489.37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1,750.00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(260.63)</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4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Insurance</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2,198.00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2,200.00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(2.00)</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a:t>
                      </a:r>
                    </a:p>
                  </a:txBody>
                  <a:tcPr marL="0" marR="0" marT="0" marB="0" anchor="b">
                    <a:lnL>
                      <a:noFill/>
                    </a:lnL>
                    <a:lnR>
                      <a:noFill/>
                    </a:lnR>
                    <a:lnT>
                      <a:noFill/>
                    </a:lnT>
                    <a:lnB>
                      <a:noFill/>
                    </a:lnB>
                    <a:solidFill>
                      <a:srgbClr val="FFFFFF"/>
                    </a:solidFill>
                  </a:tcPr>
                </a:tc>
              </a:tr>
              <a:tr h="2254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Repairs</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2,147.17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500.00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1,647.17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a:t>
                      </a:r>
                    </a:p>
                  </a:txBody>
                  <a:tcPr marL="0" marR="0" marT="0" marB="0" anchor="b">
                    <a:lnL>
                      <a:noFill/>
                    </a:lnL>
                    <a:lnR>
                      <a:noFill/>
                    </a:lnR>
                    <a:lnT>
                      <a:noFill/>
                    </a:lnT>
                    <a:lnB>
                      <a:noFill/>
                    </a:lnB>
                    <a:solidFill>
                      <a:srgbClr val="FFFFFF"/>
                    </a:solidFill>
                  </a:tcPr>
                </a:tc>
              </a:tr>
              <a:tr h="2254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Postage</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201.51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000" b="0" i="0" u="none" strike="noStrike">
                          <a:latin typeface="Arial"/>
                        </a:rPr>
                        <a:t>200.00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000" b="0" i="0" u="none" strike="noStrike">
                          <a:latin typeface="Arial"/>
                        </a:rPr>
                        <a:t>1.51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4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gridSpan="2">
                  <a:txBody>
                    <a:bodyPr/>
                    <a:lstStyle/>
                    <a:p>
                      <a:pPr algn="l" fontAlgn="b"/>
                      <a:r>
                        <a:rPr lang="en-US" sz="1000" b="1" i="0" u="none" strike="noStrike">
                          <a:latin typeface="Arial"/>
                        </a:rPr>
                        <a:t>Total Expenses</a:t>
                      </a:r>
                    </a:p>
                  </a:txBody>
                  <a:tcPr marL="0" marR="0" marT="0" marB="0" anchor="b">
                    <a:lnL>
                      <a:noFill/>
                    </a:lnL>
                    <a:lnR>
                      <a:noFill/>
                    </a:lnR>
                    <a:lnT>
                      <a:noFill/>
                    </a:lnT>
                    <a:lnB>
                      <a:noFill/>
                    </a:lnB>
                    <a:solidFill>
                      <a:srgbClr val="FFFFFF"/>
                    </a:solidFill>
                  </a:tcPr>
                </a:tc>
                <a:tc hMerge="1">
                  <a:txBody>
                    <a:bodyPr/>
                    <a:lstStyle/>
                    <a:p>
                      <a:endParaRPr lang="en-US"/>
                    </a:p>
                  </a:txBody>
                  <a:tcPr/>
                </a:tc>
                <a:tc>
                  <a:txBody>
                    <a:bodyPr/>
                    <a:lstStyle/>
                    <a:p>
                      <a:pPr algn="r" fontAlgn="b"/>
                      <a:r>
                        <a:rPr lang="en-US" sz="1000" b="0" i="0" u="none" strike="noStrike">
                          <a:latin typeface="Arial"/>
                        </a:rPr>
                        <a:t>27,988.65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r>
                        <a:rPr lang="en-US" sz="1000" b="0" i="0" u="none" strike="noStrike">
                          <a:latin typeface="Arial"/>
                        </a:rPr>
                        <a:t>24,902.80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r>
                        <a:rPr lang="en-US" sz="1000" b="0" i="0" u="none" strike="noStrike">
                          <a:latin typeface="Arial"/>
                        </a:rPr>
                        <a:t>3,085.85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4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4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gridSpan="2">
                  <a:txBody>
                    <a:bodyPr/>
                    <a:lstStyle/>
                    <a:p>
                      <a:pPr algn="l" fontAlgn="b"/>
                      <a:r>
                        <a:rPr lang="en-US" sz="1000" b="1" i="0" u="none" strike="noStrike">
                          <a:latin typeface="Arial"/>
                        </a:rPr>
                        <a:t>Total Surplus</a:t>
                      </a:r>
                    </a:p>
                  </a:txBody>
                  <a:tcPr marL="0" marR="0" marT="0" marB="0" anchor="b">
                    <a:lnL>
                      <a:noFill/>
                    </a:lnL>
                    <a:lnR>
                      <a:noFill/>
                    </a:lnR>
                    <a:lnT>
                      <a:noFill/>
                    </a:lnT>
                    <a:lnB>
                      <a:noFill/>
                    </a:lnB>
                    <a:solidFill>
                      <a:srgbClr val="FFFFFF"/>
                    </a:solidFill>
                  </a:tcPr>
                </a:tc>
                <a:tc hMerge="1">
                  <a:txBody>
                    <a:bodyPr/>
                    <a:lstStyle/>
                    <a:p>
                      <a:endParaRPr lang="en-US"/>
                    </a:p>
                  </a:txBody>
                  <a:tcPr/>
                </a:tc>
                <a:tc>
                  <a:txBody>
                    <a:bodyPr/>
                    <a:lstStyle/>
                    <a:p>
                      <a:pPr algn="r" fontAlgn="b"/>
                      <a:r>
                        <a:rPr lang="en-US" sz="1000" b="0" i="0" u="none" strike="noStrike">
                          <a:latin typeface="Arial"/>
                        </a:rPr>
                        <a:t>(2,552.89)</a:t>
                      </a:r>
                    </a:p>
                  </a:txBody>
                  <a:tcPr marL="0" marR="0" marT="0" marB="0" anchor="b">
                    <a:lnL>
                      <a:noFill/>
                    </a:lnL>
                    <a:lnR>
                      <a:noFill/>
                    </a:lnR>
                    <a:lnT>
                      <a:noFill/>
                    </a:lnT>
                    <a:lnB>
                      <a:noFill/>
                    </a:lnB>
                    <a:solidFill>
                      <a:srgbClr val="F2F2F2"/>
                    </a:solidFill>
                  </a:tcPr>
                </a:tc>
                <a:tc>
                  <a:txBody>
                    <a:bodyPr/>
                    <a:lstStyle/>
                    <a:p>
                      <a:pPr algn="r" fontAlgn="b"/>
                      <a:r>
                        <a:rPr lang="en-US" sz="1000" b="0" i="0" u="none" strike="noStrike">
                          <a:latin typeface="Arial"/>
                        </a:rPr>
                        <a:t>72.20 </a:t>
                      </a:r>
                    </a:p>
                  </a:txBody>
                  <a:tcPr marL="0" marR="0" marT="0" marB="0" anchor="b">
                    <a:lnL>
                      <a:noFill/>
                    </a:lnL>
                    <a:lnR>
                      <a:noFill/>
                    </a:lnR>
                    <a:lnT>
                      <a:noFill/>
                    </a:lnT>
                    <a:lnB>
                      <a:noFill/>
                    </a:lnB>
                    <a:solidFill>
                      <a:srgbClr val="F2F2F2"/>
                    </a:solidFill>
                  </a:tcPr>
                </a:tc>
                <a:tc>
                  <a:txBody>
                    <a:bodyPr/>
                    <a:lstStyle/>
                    <a:p>
                      <a:pPr algn="r" fontAlgn="b"/>
                      <a:r>
                        <a:rPr lang="en-US" sz="1000" b="0" i="0" u="none" strike="noStrike">
                          <a:latin typeface="Arial"/>
                        </a:rPr>
                        <a:t>(2,625.09)</a:t>
                      </a:r>
                    </a:p>
                  </a:txBody>
                  <a:tcPr marL="0" marR="0" marT="0" marB="0" anchor="b">
                    <a:lnL>
                      <a:noFill/>
                    </a:lnL>
                    <a:lnR>
                      <a:noFill/>
                    </a:lnR>
                    <a:lnT>
                      <a:noFill/>
                    </a:lnT>
                    <a:lnB>
                      <a:noFill/>
                    </a:lnB>
                    <a:solidFill>
                      <a:srgbClr val="F2F2F2"/>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4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4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gridSpan="5">
                  <a:txBody>
                    <a:bodyPr/>
                    <a:lstStyle/>
                    <a:p>
                      <a:pPr algn="l" fontAlgn="b"/>
                      <a:r>
                        <a:rPr lang="en-US" sz="1000" b="0" i="1" u="none" strike="noStrike">
                          <a:latin typeface="Arial"/>
                        </a:rPr>
                        <a:t>* 100% Irrigation repairs (cars driving over sprinkler heads/new cable lines)</a:t>
                      </a:r>
                    </a:p>
                  </a:txBody>
                  <a:tcPr marL="0" marR="0" marT="0" marB="0" anchor="b">
                    <a:lnL>
                      <a:noFill/>
                    </a:lnL>
                    <a:lnR>
                      <a:noFill/>
                    </a:lnR>
                    <a:lnT>
                      <a:noFill/>
                    </a:lnT>
                    <a:lnB>
                      <a:noFill/>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254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gridSpan="3">
                  <a:txBody>
                    <a:bodyPr/>
                    <a:lstStyle/>
                    <a:p>
                      <a:pPr algn="l" fontAlgn="b"/>
                      <a:r>
                        <a:rPr lang="en-US" sz="1000" b="0" i="1" u="none" strike="noStrike">
                          <a:latin typeface="Arial"/>
                        </a:rPr>
                        <a:t>** Insurance rates increased by $500 in 2016</a:t>
                      </a:r>
                    </a:p>
                  </a:txBody>
                  <a:tcPr marL="0" marR="0" marT="0" marB="0" anchor="b">
                    <a:lnL>
                      <a:noFill/>
                    </a:lnL>
                    <a:lnR>
                      <a:noFill/>
                    </a:lnR>
                    <a:lnT>
                      <a:noFill/>
                    </a:lnT>
                    <a:lnB>
                      <a:noFill/>
                    </a:lnB>
                    <a:solidFill>
                      <a:srgbClr val="FFFFFF"/>
                    </a:solidFill>
                  </a:tcPr>
                </a:tc>
                <a:tc hMerge="1">
                  <a:txBody>
                    <a:bodyPr/>
                    <a:lstStyle/>
                    <a:p>
                      <a:endParaRPr lang="en-US"/>
                    </a:p>
                  </a:txBody>
                  <a:tcPr/>
                </a:tc>
                <a:tc hMerge="1">
                  <a:txBody>
                    <a:bodyPr/>
                    <a:lstStyle/>
                    <a:p>
                      <a:endParaRPr lang="en-US"/>
                    </a:p>
                  </a:txBody>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4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gridSpan="3">
                  <a:txBody>
                    <a:bodyPr/>
                    <a:lstStyle/>
                    <a:p>
                      <a:pPr algn="l" fontAlgn="b"/>
                      <a:r>
                        <a:rPr lang="en-US" sz="1000" b="0" i="1" u="none" strike="noStrike">
                          <a:latin typeface="Arial"/>
                        </a:rPr>
                        <a:t>*** Team Ranch Raised dues without notice</a:t>
                      </a:r>
                    </a:p>
                  </a:txBody>
                  <a:tcPr marL="0" marR="0" marT="0" marB="0" anchor="b">
                    <a:lnL>
                      <a:noFill/>
                    </a:lnL>
                    <a:lnR>
                      <a:noFill/>
                    </a:lnR>
                    <a:lnT>
                      <a:noFill/>
                    </a:lnT>
                    <a:lnB>
                      <a:noFill/>
                    </a:lnB>
                    <a:solidFill>
                      <a:srgbClr val="FFFFFF"/>
                    </a:solidFill>
                  </a:tcPr>
                </a:tc>
                <a:tc hMerge="1">
                  <a:txBody>
                    <a:bodyPr/>
                    <a:lstStyle/>
                    <a:p>
                      <a:endParaRPr lang="en-US"/>
                    </a:p>
                  </a:txBody>
                  <a:tcPr/>
                </a:tc>
                <a:tc hMerge="1">
                  <a:txBody>
                    <a:bodyPr/>
                    <a:lstStyle/>
                    <a:p>
                      <a:endParaRPr lang="en-US"/>
                    </a:p>
                  </a:txBody>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254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gridSpan="5">
                  <a:txBody>
                    <a:bodyPr/>
                    <a:lstStyle/>
                    <a:p>
                      <a:pPr algn="l" fontAlgn="b"/>
                      <a:r>
                        <a:rPr lang="en-US" sz="1000" b="0" i="1" u="none" strike="noStrike">
                          <a:latin typeface="Arial"/>
                        </a:rPr>
                        <a:t>**** We will be over budget on Landscaping by $4.5K in 2016 (used xs funds)</a:t>
                      </a:r>
                    </a:p>
                  </a:txBody>
                  <a:tcPr marL="0" marR="0" marT="0" marB="0" anchor="b">
                    <a:lnL>
                      <a:noFill/>
                    </a:lnL>
                    <a:lnR>
                      <a:noFill/>
                    </a:lnR>
                    <a:lnT>
                      <a:noFill/>
                    </a:lnT>
                    <a:lnB>
                      <a:noFill/>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254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1"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dirty="0">
                          <a:latin typeface="Arial"/>
                        </a:rPr>
                        <a:t> </a:t>
                      </a:r>
                    </a:p>
                  </a:txBody>
                  <a:tcPr marL="0" marR="0" marT="0" marB="0" anchor="b">
                    <a:lnL>
                      <a:noFill/>
                    </a:lnL>
                    <a:lnR>
                      <a:noFill/>
                    </a:lnR>
                    <a:lnT>
                      <a:noFill/>
                    </a:lnT>
                    <a:lnB>
                      <a:noFill/>
                    </a:lnB>
                    <a:solidFill>
                      <a:srgbClr val="FFFFFF"/>
                    </a:solidFill>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HOA Budget - $250 Dues</a:t>
            </a:r>
            <a:endParaRPr lang="en-US" dirty="0"/>
          </a:p>
        </p:txBody>
      </p:sp>
      <p:sp>
        <p:nvSpPr>
          <p:cNvPr id="5" name="TextBox 4"/>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graphicFrame>
        <p:nvGraphicFramePr>
          <p:cNvPr id="12" name="Chart 11"/>
          <p:cNvGraphicFramePr>
            <a:graphicFrameLocks/>
          </p:cNvGraphicFramePr>
          <p:nvPr/>
        </p:nvGraphicFramePr>
        <p:xfrm>
          <a:off x="1066800" y="2514600"/>
          <a:ext cx="4114800" cy="3286125"/>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p:cNvSpPr txBox="1"/>
          <p:nvPr/>
        </p:nvSpPr>
        <p:spPr>
          <a:xfrm>
            <a:off x="1676400" y="2209800"/>
            <a:ext cx="2667000" cy="381000"/>
          </a:xfrm>
          <a:prstGeom prst="rect">
            <a:avLst/>
          </a:prstGeom>
          <a:noFill/>
        </p:spPr>
        <p:txBody>
          <a:bodyPr wrap="square" rtlCol="0">
            <a:spAutoFit/>
          </a:bodyPr>
          <a:lstStyle/>
          <a:p>
            <a:pPr algn="ctr"/>
            <a:r>
              <a:rPr lang="en-US" dirty="0" smtClean="0"/>
              <a:t>2015</a:t>
            </a:r>
            <a:endParaRPr lang="en-US" b="1" dirty="0"/>
          </a:p>
        </p:txBody>
      </p:sp>
      <p:sp>
        <p:nvSpPr>
          <p:cNvPr id="9" name="TextBox 8"/>
          <p:cNvSpPr txBox="1"/>
          <p:nvPr/>
        </p:nvSpPr>
        <p:spPr>
          <a:xfrm>
            <a:off x="5410200" y="2209800"/>
            <a:ext cx="2667000" cy="381000"/>
          </a:xfrm>
          <a:prstGeom prst="rect">
            <a:avLst/>
          </a:prstGeom>
          <a:noFill/>
        </p:spPr>
        <p:txBody>
          <a:bodyPr wrap="square" rtlCol="0">
            <a:spAutoFit/>
          </a:bodyPr>
          <a:lstStyle/>
          <a:p>
            <a:pPr algn="ctr"/>
            <a:r>
              <a:rPr lang="en-US" dirty="0" smtClean="0"/>
              <a:t>2016</a:t>
            </a:r>
            <a:endParaRPr lang="en-US" b="1" dirty="0"/>
          </a:p>
        </p:txBody>
      </p:sp>
      <p:graphicFrame>
        <p:nvGraphicFramePr>
          <p:cNvPr id="10" name="Chart 9"/>
          <p:cNvGraphicFramePr>
            <a:graphicFrameLocks/>
          </p:cNvGraphicFramePr>
          <p:nvPr/>
        </p:nvGraphicFramePr>
        <p:xfrm>
          <a:off x="4572000" y="2819400"/>
          <a:ext cx="4114800" cy="27432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HOA Financial Position</a:t>
            </a:r>
            <a:endParaRPr lang="en-US"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graphicFrame>
        <p:nvGraphicFramePr>
          <p:cNvPr id="5" name="Table 4"/>
          <p:cNvGraphicFramePr>
            <a:graphicFrameLocks noGrp="1"/>
          </p:cNvGraphicFramePr>
          <p:nvPr/>
        </p:nvGraphicFramePr>
        <p:xfrm>
          <a:off x="1676400" y="1371600"/>
          <a:ext cx="6705599" cy="5105401"/>
        </p:xfrm>
        <a:graphic>
          <a:graphicData uri="http://schemas.openxmlformats.org/drawingml/2006/table">
            <a:tbl>
              <a:tblPr/>
              <a:tblGrid>
                <a:gridCol w="312447"/>
                <a:gridCol w="216310"/>
                <a:gridCol w="4085849"/>
                <a:gridCol w="1562237"/>
                <a:gridCol w="264378"/>
                <a:gridCol w="264378"/>
              </a:tblGrid>
              <a:tr h="27759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77599">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5529">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1" i="0" u="none" strike="noStrike">
                          <a:latin typeface="Arial"/>
                        </a:rPr>
                        <a:t>ASSETS</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5529">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Cash</a:t>
                      </a:r>
                    </a:p>
                  </a:txBody>
                  <a:tcPr marL="11430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15,480.61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5529">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Cash (CDs)</a:t>
                      </a:r>
                    </a:p>
                  </a:txBody>
                  <a:tcPr marL="11430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30,000.00 </a:t>
                      </a:r>
                    </a:p>
                  </a:txBody>
                  <a:tcPr marL="0" marR="0" marT="0" marB="0" anchor="b">
                    <a:lnL>
                      <a:noFill/>
                    </a:lnL>
                    <a:lnR>
                      <a:noFill/>
                    </a:lnR>
                    <a:lnT>
                      <a:noFill/>
                    </a:lnT>
                    <a:lnB>
                      <a:noFill/>
                    </a:lnB>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5529">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A/R Unpaid Dues</a:t>
                      </a:r>
                    </a:p>
                  </a:txBody>
                  <a:tcPr marL="11430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210.00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5529">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77599">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1" i="0" u="none" strike="noStrike">
                          <a:latin typeface="Arial"/>
                        </a:rPr>
                        <a:t>LIABILITIES</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77599">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Master HOA Payable - 2016</a:t>
                      </a:r>
                    </a:p>
                  </a:txBody>
                  <a:tcPr marL="11430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0.00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5529">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2016 Prepaid HOA Dues</a:t>
                      </a:r>
                    </a:p>
                  </a:txBody>
                  <a:tcPr marL="11430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0.00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5529">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Wall Maint Fund</a:t>
                      </a:r>
                    </a:p>
                  </a:txBody>
                  <a:tcPr marL="11430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(38,850.00)</a:t>
                      </a:r>
                    </a:p>
                  </a:txBody>
                  <a:tcPr marL="0" marR="0" marT="0" marB="0" anchor="b">
                    <a:lnL>
                      <a:noFill/>
                    </a:lnL>
                    <a:lnR>
                      <a:noFill/>
                    </a:lnR>
                    <a:lnT>
                      <a:noFill/>
                    </a:lnT>
                    <a:lnB>
                      <a:noFill/>
                    </a:lnB>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5529">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Est. Water Through Feb 2017</a:t>
                      </a:r>
                    </a:p>
                  </a:txBody>
                  <a:tcPr marL="11430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(1,416.67)</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5529">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Est. Lawn Care Through Feb 2017</a:t>
                      </a:r>
                    </a:p>
                  </a:txBody>
                  <a:tcPr marL="11430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(5,125.50)</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5529">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Est. Postage Through Feb 2017</a:t>
                      </a:r>
                    </a:p>
                  </a:txBody>
                  <a:tcPr marL="11430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(200.00)</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5529">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Est. Repairs Through Feb 2017</a:t>
                      </a:r>
                    </a:p>
                  </a:txBody>
                  <a:tcPr marL="11430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0.00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5529">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5529">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000" b="1" i="0" u="none" strike="noStrike">
                          <a:latin typeface="Arial"/>
                        </a:rPr>
                        <a:t>EQUITY - NET ASSETS</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98.44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77599">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65529">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dirty="0">
                          <a:latin typeface="Arial"/>
                        </a:rPr>
                        <a:t> </a:t>
                      </a:r>
                    </a:p>
                  </a:txBody>
                  <a:tcPr marL="0" marR="0" marT="0" marB="0" anchor="b">
                    <a:lnL>
                      <a:noFill/>
                    </a:lnL>
                    <a:lnR>
                      <a:noFill/>
                    </a:lnR>
                    <a:lnT>
                      <a:noFill/>
                    </a:lnT>
                    <a:lnB>
                      <a:noFill/>
                    </a:lnB>
                    <a:solidFill>
                      <a:srgbClr val="FFFFFF"/>
                    </a:solidFill>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Wish List (Pending Projects)</a:t>
            </a:r>
            <a:endParaRPr lang="en-US" dirty="0"/>
          </a:p>
        </p:txBody>
      </p:sp>
      <p:sp>
        <p:nvSpPr>
          <p:cNvPr id="3" name="Content Placeholder 2"/>
          <p:cNvSpPr>
            <a:spLocks noGrp="1"/>
          </p:cNvSpPr>
          <p:nvPr>
            <p:ph idx="1"/>
          </p:nvPr>
        </p:nvSpPr>
        <p:spPr>
          <a:xfrm>
            <a:off x="1435608" y="1905000"/>
            <a:ext cx="7498080" cy="4343400"/>
          </a:xfrm>
        </p:spPr>
        <p:txBody>
          <a:bodyPr/>
          <a:lstStyle/>
          <a:p>
            <a:r>
              <a:rPr lang="en-US" dirty="0" smtClean="0"/>
              <a:t>Suggestions?</a:t>
            </a:r>
          </a:p>
          <a:p>
            <a:endParaRPr lang="en-US" dirty="0" smtClean="0"/>
          </a:p>
          <a:p>
            <a:endParaRPr lang="en-US" dirty="0"/>
          </a:p>
        </p:txBody>
      </p:sp>
      <p:sp>
        <p:nvSpPr>
          <p:cNvPr id="6" name="TextBox 5"/>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447800"/>
            <a:ext cx="7790688" cy="4800600"/>
          </a:xfrm>
        </p:spPr>
        <p:txBody>
          <a:bodyPr>
            <a:normAutofit/>
          </a:bodyPr>
          <a:lstStyle/>
          <a:p>
            <a:pPr algn="ctr">
              <a:buNone/>
            </a:pPr>
            <a:r>
              <a:rPr lang="en-US" sz="6000" dirty="0" smtClean="0">
                <a:latin typeface="Arial Black" pitchFamily="34" charset="0"/>
              </a:rPr>
              <a:t>Neighborhood</a:t>
            </a:r>
          </a:p>
          <a:p>
            <a:pPr algn="ctr">
              <a:buNone/>
            </a:pPr>
            <a:r>
              <a:rPr lang="en-US" sz="6000" dirty="0" smtClean="0">
                <a:latin typeface="Arial Black" pitchFamily="34" charset="0"/>
              </a:rPr>
              <a:t>Crime Watch</a:t>
            </a:r>
          </a:p>
          <a:p>
            <a:pPr algn="ctr">
              <a:buNone/>
            </a:pPr>
            <a:r>
              <a:rPr lang="en-US" sz="6000" dirty="0" smtClean="0">
                <a:latin typeface="Arial Black" pitchFamily="34" charset="0"/>
              </a:rPr>
              <a:t>Presentation</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Protect La Bandera</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La Bandera HOA has an organized Benbrook Neighborhood Watch program. Members are constantly on the lookout for suspicious activity, open garage doors, unusual cars not normally in the neighborhood, and other various signs of possible criminal activity. </a:t>
            </a:r>
          </a:p>
          <a:p>
            <a:r>
              <a:rPr lang="en-US" dirty="0" smtClean="0"/>
              <a:t>If you happen to spot anything suspicious please do not hesitate to call the City of Benbrook at </a:t>
            </a:r>
            <a:r>
              <a:rPr lang="en-US" b="1" u="sng" dirty="0" smtClean="0"/>
              <a:t>817-249-4803</a:t>
            </a:r>
            <a:r>
              <a:rPr lang="en-US" dirty="0" smtClean="0"/>
              <a:t> or dial 911 if it is an emergency. </a:t>
            </a:r>
          </a:p>
          <a:p>
            <a:r>
              <a:rPr lang="en-US" dirty="0" smtClean="0"/>
              <a:t>If you are interested in volunteering please contact the HOA.</a:t>
            </a:r>
          </a:p>
          <a:p>
            <a:endParaRPr lang="en-US"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Current Neighborhood Division</a:t>
            </a:r>
            <a:endParaRPr lang="en-US"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pic>
        <p:nvPicPr>
          <p:cNvPr id="1027" name="Picture 3"/>
          <p:cNvPicPr>
            <a:picLocks noChangeAspect="1" noChangeArrowheads="1"/>
          </p:cNvPicPr>
          <p:nvPr/>
        </p:nvPicPr>
        <p:blipFill>
          <a:blip r:embed="rId2" cstate="print"/>
          <a:srcRect/>
          <a:stretch>
            <a:fillRect/>
          </a:stretch>
        </p:blipFill>
        <p:spPr bwMode="auto">
          <a:xfrm>
            <a:off x="1143000" y="1219200"/>
            <a:ext cx="7872413" cy="5029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447800"/>
            <a:ext cx="7790688" cy="4800600"/>
          </a:xfrm>
        </p:spPr>
        <p:txBody>
          <a:bodyPr>
            <a:normAutofit/>
          </a:bodyPr>
          <a:lstStyle/>
          <a:p>
            <a:pPr algn="ctr">
              <a:buNone/>
            </a:pPr>
            <a:r>
              <a:rPr lang="en-US" sz="6000" dirty="0" smtClean="0">
                <a:latin typeface="Arial Black" pitchFamily="34" charset="0"/>
              </a:rPr>
              <a:t>Architectural</a:t>
            </a:r>
          </a:p>
          <a:p>
            <a:pPr algn="ctr">
              <a:buNone/>
            </a:pPr>
            <a:r>
              <a:rPr lang="en-US" sz="6000" dirty="0" smtClean="0">
                <a:latin typeface="Arial Black" pitchFamily="34" charset="0"/>
              </a:rPr>
              <a:t>Control</a:t>
            </a:r>
          </a:p>
          <a:p>
            <a:pPr algn="ctr">
              <a:buNone/>
            </a:pPr>
            <a:r>
              <a:rPr lang="en-US" sz="6000" dirty="0" smtClean="0">
                <a:latin typeface="Arial Black" pitchFamily="34" charset="0"/>
              </a:rPr>
              <a:t>Committee (ACC)</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762000"/>
            <a:ext cx="7848600" cy="5867400"/>
          </a:xfrm>
        </p:spPr>
        <p:txBody>
          <a:bodyPr>
            <a:normAutofit/>
          </a:bodyPr>
          <a:lstStyle/>
          <a:p>
            <a:pPr algn="ctr">
              <a:buNone/>
            </a:pPr>
            <a:r>
              <a:rPr lang="en-US" sz="4000" dirty="0" smtClean="0"/>
              <a:t>BEFORE WE BEGIN</a:t>
            </a:r>
          </a:p>
          <a:p>
            <a:pPr algn="ctr">
              <a:buNone/>
            </a:pPr>
            <a:endParaRPr lang="en-US" sz="2400" dirty="0" smtClean="0"/>
          </a:p>
          <a:p>
            <a:r>
              <a:rPr lang="en-US" sz="2800" dirty="0" smtClean="0"/>
              <a:t>Did you sign the voting/attendance list?</a:t>
            </a:r>
          </a:p>
          <a:p>
            <a:pPr lvl="1"/>
            <a:r>
              <a:rPr lang="en-US" sz="2400" dirty="0" smtClean="0"/>
              <a:t>If not, please do so now.</a:t>
            </a:r>
          </a:p>
          <a:p>
            <a:pPr lvl="1"/>
            <a:r>
              <a:rPr lang="en-US" sz="2400" dirty="0" smtClean="0"/>
              <a:t>One signature is required for each address present.</a:t>
            </a:r>
          </a:p>
          <a:p>
            <a:pPr lvl="1"/>
            <a:r>
              <a:rPr lang="en-US" sz="2400" dirty="0" smtClean="0"/>
              <a:t>This list is used to verify our ballot totals for the election of the board at the end of this meeting.</a:t>
            </a:r>
          </a:p>
          <a:p>
            <a:pPr lvl="1"/>
            <a:r>
              <a:rPr lang="en-US" sz="2400" dirty="0" smtClean="0"/>
              <a:t>Each address is allowed one vote/one ballot.</a:t>
            </a:r>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 Member </a:t>
            </a:r>
            <a:r>
              <a:rPr lang="en-US" smtClean="0"/>
              <a:t>Duites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The purpose of the ACC is to assure that any installation, construction, or alteration of any structure is in conformity and harmony of external design and general quality of the subdivision.</a:t>
            </a:r>
          </a:p>
          <a:p>
            <a:r>
              <a:rPr lang="en-US" dirty="0" smtClean="0"/>
              <a:t>No structure shall be commenced, erected, placed, moved onto, or permitted to remain on any lot, nor shall any existing structure or lot, including without limitation, any change of exterior color, unless plans and specifications therefore shall have been submitted to and approved in writing by the ACC.</a:t>
            </a:r>
          </a:p>
          <a:p>
            <a:endParaRPr lang="en-US"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www.NextDoor.com</a:t>
            </a:r>
            <a:endParaRPr lang="en-US"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1219200" y="1371600"/>
            <a:ext cx="7499350" cy="3730895"/>
          </a:xfrm>
          <a:prstGeom prst="rect">
            <a:avLst/>
          </a:prstGeom>
          <a:noFill/>
          <a:ln w="9525">
            <a:noFill/>
            <a:miter lim="800000"/>
            <a:headEnd/>
            <a:tailEnd/>
          </a:ln>
        </p:spPr>
      </p:pic>
      <p:sp>
        <p:nvSpPr>
          <p:cNvPr id="5" name="TextBox 4"/>
          <p:cNvSpPr txBox="1"/>
          <p:nvPr/>
        </p:nvSpPr>
        <p:spPr>
          <a:xfrm>
            <a:off x="1524000" y="5715000"/>
            <a:ext cx="7086600" cy="646331"/>
          </a:xfrm>
          <a:prstGeom prst="rect">
            <a:avLst/>
          </a:prstGeom>
          <a:noFill/>
        </p:spPr>
        <p:txBody>
          <a:bodyPr wrap="square" rtlCol="0">
            <a:spAutoFit/>
          </a:bodyPr>
          <a:lstStyle/>
          <a:p>
            <a:r>
              <a:rPr lang="en-US" dirty="0" smtClean="0"/>
              <a:t>If you would like to join our neighborhood network please send an email to lb3hoa@gmail.com.</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80B04A3D-F79B-4C5F-9089-A0BC032C78C4}" type="slidenum">
              <a:rPr lang="en-US"/>
              <a:pPr/>
              <a:t>22</a:t>
            </a:fld>
            <a:endParaRPr lang="en-US"/>
          </a:p>
        </p:txBody>
      </p:sp>
      <p:sp>
        <p:nvSpPr>
          <p:cNvPr id="180230" name="Rectangle 6"/>
          <p:cNvSpPr>
            <a:spLocks noChangeArrowheads="1"/>
          </p:cNvSpPr>
          <p:nvPr/>
        </p:nvSpPr>
        <p:spPr bwMode="auto">
          <a:xfrm>
            <a:off x="1371600" y="2667000"/>
            <a:ext cx="7315200" cy="1323439"/>
          </a:xfrm>
          <a:prstGeom prst="rect">
            <a:avLst/>
          </a:prstGeom>
          <a:noFill/>
          <a:ln w="9525">
            <a:noFill/>
            <a:miter lim="800000"/>
            <a:headEnd/>
            <a:tailEnd/>
          </a:ln>
          <a:effectLst/>
        </p:spPr>
        <p:txBody>
          <a:bodyPr wrap="square">
            <a:spAutoFit/>
          </a:bodyPr>
          <a:lstStyle/>
          <a:p>
            <a:pPr algn="ctr">
              <a:spcBef>
                <a:spcPct val="20000"/>
              </a:spcBef>
            </a:pPr>
            <a:r>
              <a:rPr lang="en-US" sz="8000" dirty="0" smtClean="0"/>
              <a:t>Questions?</a:t>
            </a:r>
            <a:endParaRPr lang="en-US" sz="8000"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447800"/>
            <a:ext cx="7790688" cy="4800600"/>
          </a:xfrm>
        </p:spPr>
        <p:txBody>
          <a:bodyPr>
            <a:normAutofit/>
          </a:bodyPr>
          <a:lstStyle/>
          <a:p>
            <a:pPr algn="ctr">
              <a:buNone/>
            </a:pPr>
            <a:r>
              <a:rPr lang="en-US" sz="6000" dirty="0" smtClean="0">
                <a:latin typeface="Arial Black" pitchFamily="34" charset="0"/>
              </a:rPr>
              <a:t>Election of </a:t>
            </a:r>
          </a:p>
          <a:p>
            <a:pPr algn="ctr">
              <a:buNone/>
            </a:pPr>
            <a:r>
              <a:rPr lang="en-US" sz="6000" dirty="0" smtClean="0">
                <a:latin typeface="Arial Black" pitchFamily="34" charset="0"/>
              </a:rPr>
              <a:t>2016 – 2017 Board Members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457200"/>
            <a:ext cx="7467600" cy="5897563"/>
          </a:xfrm>
        </p:spPr>
        <p:txBody>
          <a:bodyPr>
            <a:normAutofit/>
          </a:bodyPr>
          <a:lstStyle/>
          <a:p>
            <a:pPr algn="ctr">
              <a:buNone/>
            </a:pPr>
            <a:r>
              <a:rPr lang="en-US" sz="4400" dirty="0" smtClean="0"/>
              <a:t>AGENDA</a:t>
            </a:r>
          </a:p>
          <a:p>
            <a:r>
              <a:rPr lang="en-US" sz="2800" dirty="0" smtClean="0"/>
              <a:t>Introduce board and committee members</a:t>
            </a:r>
          </a:p>
          <a:p>
            <a:r>
              <a:rPr lang="en-US" sz="2800" dirty="0" smtClean="0"/>
              <a:t>Review of past 12 months HOA actions</a:t>
            </a:r>
          </a:p>
          <a:p>
            <a:r>
              <a:rPr lang="en-US" sz="2800" dirty="0" smtClean="0"/>
              <a:t>Financial statements and forecast</a:t>
            </a:r>
          </a:p>
          <a:p>
            <a:r>
              <a:rPr lang="en-US" sz="2800" dirty="0" smtClean="0"/>
              <a:t>Review Protect La Bandera (Neighborhood Watch Program) </a:t>
            </a:r>
          </a:p>
          <a:p>
            <a:r>
              <a:rPr lang="en-US" sz="2800" dirty="0" smtClean="0"/>
              <a:t>Review Architectural Control Committee (ACC)</a:t>
            </a:r>
          </a:p>
          <a:p>
            <a:r>
              <a:rPr lang="en-US" sz="2800" dirty="0" smtClean="0"/>
              <a:t>Review </a:t>
            </a:r>
            <a:r>
              <a:rPr lang="en-US" sz="2800" dirty="0" err="1" smtClean="0"/>
              <a:t>NextDoor</a:t>
            </a:r>
            <a:endParaRPr lang="en-US" sz="2800" dirty="0" smtClean="0"/>
          </a:p>
          <a:p>
            <a:r>
              <a:rPr lang="en-US" sz="2800" dirty="0" smtClean="0"/>
              <a:t>Election of 2016 – 2017 board members</a:t>
            </a:r>
          </a:p>
          <a:p>
            <a:pPr algn="ctr">
              <a:buNone/>
            </a:pPr>
            <a:endParaRPr lang="en-US"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447800"/>
            <a:ext cx="7790688" cy="4800600"/>
          </a:xfrm>
        </p:spPr>
        <p:txBody>
          <a:bodyPr>
            <a:normAutofit/>
          </a:bodyPr>
          <a:lstStyle/>
          <a:p>
            <a:pPr algn="ctr">
              <a:buNone/>
            </a:pPr>
            <a:r>
              <a:rPr lang="en-US" sz="6000" dirty="0" smtClean="0">
                <a:latin typeface="Arial Black" pitchFamily="34" charset="0"/>
              </a:rPr>
              <a:t>Introduce Board,</a:t>
            </a:r>
          </a:p>
          <a:p>
            <a:pPr algn="ctr">
              <a:buNone/>
            </a:pPr>
            <a:r>
              <a:rPr lang="en-US" sz="6000" dirty="0" smtClean="0">
                <a:latin typeface="Arial Black" pitchFamily="34" charset="0"/>
              </a:rPr>
              <a:t>ACC, and Protect</a:t>
            </a:r>
          </a:p>
          <a:p>
            <a:pPr algn="ctr">
              <a:buNone/>
            </a:pPr>
            <a:r>
              <a:rPr lang="en-US" sz="6000" dirty="0" smtClean="0">
                <a:latin typeface="Arial Black" pitchFamily="34" charset="0"/>
              </a:rPr>
              <a:t>La Bandera</a:t>
            </a:r>
          </a:p>
          <a:p>
            <a:pPr algn="ctr">
              <a:buNone/>
            </a:pPr>
            <a:r>
              <a:rPr lang="en-US" sz="6000" dirty="0" smtClean="0">
                <a:latin typeface="Arial Black" pitchFamily="34" charset="0"/>
              </a:rPr>
              <a:t>Members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5400" y="762000"/>
            <a:ext cx="7498080" cy="4800600"/>
          </a:xfrm>
        </p:spPr>
        <p:txBody>
          <a:bodyPr/>
          <a:lstStyle/>
          <a:p>
            <a:pPr algn="ctr">
              <a:buNone/>
            </a:pPr>
            <a:r>
              <a:rPr lang="en-US" sz="4000" dirty="0" smtClean="0"/>
              <a:t>CURRENT BOARD MEMBERS</a:t>
            </a:r>
          </a:p>
          <a:p>
            <a:pPr>
              <a:buNone/>
            </a:pPr>
            <a:endParaRPr lang="en-US" dirty="0" smtClean="0"/>
          </a:p>
          <a:p>
            <a:pPr>
              <a:buNone/>
              <a:tabLst>
                <a:tab pos="7315200" algn="r"/>
              </a:tabLst>
            </a:pPr>
            <a:r>
              <a:rPr lang="en-US" sz="2800" dirty="0" smtClean="0"/>
              <a:t>President: 	Terri </a:t>
            </a:r>
            <a:r>
              <a:rPr lang="en-US" sz="2800" dirty="0" err="1" smtClean="0"/>
              <a:t>Gunther</a:t>
            </a:r>
            <a:endParaRPr lang="en-US" sz="2800" dirty="0" smtClean="0"/>
          </a:p>
          <a:p>
            <a:pPr>
              <a:buNone/>
              <a:tabLst>
                <a:tab pos="7315200" algn="r"/>
              </a:tabLst>
            </a:pPr>
            <a:r>
              <a:rPr lang="en-US" sz="2800" dirty="0" smtClean="0"/>
              <a:t>Vice-President: 	</a:t>
            </a:r>
            <a:r>
              <a:rPr lang="en-US" sz="2800" dirty="0" err="1" smtClean="0"/>
              <a:t>Rhian</a:t>
            </a:r>
            <a:r>
              <a:rPr lang="en-US" sz="2800" dirty="0" smtClean="0"/>
              <a:t> </a:t>
            </a:r>
            <a:r>
              <a:rPr lang="en-US" sz="2800" dirty="0" err="1" smtClean="0"/>
              <a:t>Landowski</a:t>
            </a:r>
            <a:endParaRPr lang="en-US" sz="2800" dirty="0" smtClean="0"/>
          </a:p>
          <a:p>
            <a:pPr>
              <a:buNone/>
              <a:tabLst>
                <a:tab pos="7315200" algn="r"/>
              </a:tabLst>
            </a:pPr>
            <a:r>
              <a:rPr lang="en-US" sz="2800" dirty="0" smtClean="0"/>
              <a:t>Treasurer: 	Nathan Head</a:t>
            </a:r>
          </a:p>
          <a:p>
            <a:pPr>
              <a:buNone/>
              <a:tabLst>
                <a:tab pos="7315200" algn="r"/>
              </a:tabLst>
            </a:pPr>
            <a:r>
              <a:rPr lang="en-US" sz="2800" dirty="0" smtClean="0"/>
              <a:t>Secretary: 	Wendy </a:t>
            </a:r>
            <a:r>
              <a:rPr lang="en-US" sz="2800" dirty="0" err="1" smtClean="0"/>
              <a:t>Dyba</a:t>
            </a:r>
            <a:endParaRPr lang="en-US" sz="2800" dirty="0" smtClean="0"/>
          </a:p>
          <a:p>
            <a:pPr>
              <a:buNone/>
              <a:tabLst>
                <a:tab pos="7315200" algn="r"/>
              </a:tabLst>
            </a:pPr>
            <a:r>
              <a:rPr lang="en-US" sz="2800" dirty="0" smtClean="0"/>
              <a:t>Member-At-Large: 	Aaron Mangum</a:t>
            </a:r>
          </a:p>
          <a:p>
            <a:pPr>
              <a:buNone/>
              <a:tabLst>
                <a:tab pos="7315200" algn="r"/>
              </a:tabLst>
            </a:pPr>
            <a:endParaRPr lang="en-US" sz="2800" dirty="0"/>
          </a:p>
        </p:txBody>
      </p:sp>
      <p:sp>
        <p:nvSpPr>
          <p:cNvPr id="6" name="TextBox 5"/>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533400"/>
            <a:ext cx="7790688" cy="5715000"/>
          </a:xfrm>
        </p:spPr>
        <p:txBody>
          <a:bodyPr>
            <a:normAutofit/>
          </a:bodyPr>
          <a:lstStyle/>
          <a:p>
            <a:pPr algn="ctr">
              <a:buNone/>
            </a:pPr>
            <a:r>
              <a:rPr lang="en-US" sz="4000" dirty="0" smtClean="0"/>
              <a:t>ARCHITECTUAL CONTROL COMMITTEE (ACC)</a:t>
            </a:r>
          </a:p>
          <a:p>
            <a:pPr algn="ctr">
              <a:buNone/>
            </a:pPr>
            <a:endParaRPr lang="en-US" sz="4000" dirty="0" smtClean="0"/>
          </a:p>
          <a:p>
            <a:pPr algn="ctr">
              <a:buNone/>
            </a:pPr>
            <a:r>
              <a:rPr lang="en-US" dirty="0" smtClean="0"/>
              <a:t>We need volunteers</a:t>
            </a:r>
          </a:p>
          <a:p>
            <a:pPr algn="ctr">
              <a:buNone/>
            </a:pPr>
            <a:endParaRPr lang="en-US" dirty="0" smtClean="0"/>
          </a:p>
          <a:p>
            <a:pPr algn="ctr">
              <a:buNone/>
            </a:pPr>
            <a:r>
              <a:rPr lang="en-US" sz="4000" dirty="0" smtClean="0"/>
              <a:t>PROTECT LA BANDERA</a:t>
            </a:r>
          </a:p>
          <a:p>
            <a:pPr algn="ctr">
              <a:buNone/>
            </a:pPr>
            <a:endParaRPr lang="en-US" dirty="0" smtClean="0"/>
          </a:p>
          <a:p>
            <a:pPr algn="ctr">
              <a:buNone/>
            </a:pPr>
            <a:r>
              <a:rPr lang="en-US" dirty="0" smtClean="0"/>
              <a:t>We need volunteers</a:t>
            </a:r>
          </a:p>
          <a:p>
            <a:pPr algn="ctr">
              <a:buNone/>
            </a:pPr>
            <a:endParaRPr lang="en-US"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447800"/>
            <a:ext cx="7790688" cy="4800600"/>
          </a:xfrm>
        </p:spPr>
        <p:txBody>
          <a:bodyPr>
            <a:normAutofit/>
          </a:bodyPr>
          <a:lstStyle/>
          <a:p>
            <a:pPr algn="ctr">
              <a:buNone/>
            </a:pPr>
            <a:r>
              <a:rPr lang="en-US" sz="6000" dirty="0" smtClean="0">
                <a:latin typeface="Arial Black" pitchFamily="34" charset="0"/>
              </a:rPr>
              <a:t>Review of Past 12 Months’ Board Actions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228600"/>
            <a:ext cx="7620000" cy="838199"/>
          </a:xfrm>
        </p:spPr>
        <p:txBody>
          <a:bodyPr>
            <a:normAutofit/>
          </a:bodyPr>
          <a:lstStyle/>
          <a:p>
            <a:r>
              <a:rPr lang="en-US" dirty="0" smtClean="0"/>
              <a:t>Board Actions 2015-2016</a:t>
            </a:r>
            <a:endParaRPr lang="en-US" dirty="0"/>
          </a:p>
        </p:txBody>
      </p:sp>
      <p:sp>
        <p:nvSpPr>
          <p:cNvPr id="3" name="Subtitle 2"/>
          <p:cNvSpPr>
            <a:spLocks noGrp="1"/>
          </p:cNvSpPr>
          <p:nvPr>
            <p:ph type="subTitle" idx="1"/>
          </p:nvPr>
        </p:nvSpPr>
        <p:spPr>
          <a:xfrm>
            <a:off x="1143000" y="1295400"/>
            <a:ext cx="6934200" cy="4800600"/>
          </a:xfrm>
        </p:spPr>
        <p:txBody>
          <a:bodyPr>
            <a:normAutofit/>
          </a:bodyPr>
          <a:lstStyle/>
          <a:p>
            <a:pPr marL="341313" indent="-287338">
              <a:buFont typeface="Arial" pitchFamily="34" charset="0"/>
              <a:buChar char="•"/>
            </a:pPr>
            <a:r>
              <a:rPr lang="en-US" sz="2400" dirty="0" smtClean="0"/>
              <a:t>Reviewed annual maintenance and insurance contracts.</a:t>
            </a:r>
          </a:p>
          <a:p>
            <a:pPr marL="341313" indent="-287338">
              <a:buFont typeface="Arial" pitchFamily="34" charset="0"/>
              <a:buChar char="•"/>
            </a:pPr>
            <a:r>
              <a:rPr lang="en-US" sz="2400" dirty="0" smtClean="0"/>
              <a:t>Reviewed various ACC requests.</a:t>
            </a:r>
          </a:p>
          <a:p>
            <a:pPr marL="341313" indent="-287338">
              <a:buFont typeface="Arial" pitchFamily="34" charset="0"/>
              <a:buChar char="•"/>
            </a:pPr>
            <a:r>
              <a:rPr lang="en-US" sz="2400" dirty="0" smtClean="0"/>
              <a:t>Held annual homeowner picnic.</a:t>
            </a:r>
          </a:p>
          <a:p>
            <a:pPr marL="341313" indent="-287338">
              <a:buFont typeface="Arial" pitchFamily="34" charset="0"/>
              <a:buChar char="•"/>
            </a:pPr>
            <a:r>
              <a:rPr lang="en-US" sz="2400" dirty="0" smtClean="0"/>
              <a:t>Held annual trash-out event.</a:t>
            </a:r>
          </a:p>
          <a:p>
            <a:pPr marL="341313" indent="-287338">
              <a:buFont typeface="Arial" pitchFamily="34" charset="0"/>
              <a:buChar char="•"/>
            </a:pPr>
            <a:r>
              <a:rPr lang="en-US" sz="2400" dirty="0" smtClean="0"/>
              <a:t>Replaced front entrance trees.</a:t>
            </a:r>
          </a:p>
          <a:p>
            <a:pPr marL="341313" indent="-287338">
              <a:buFont typeface="Arial" pitchFamily="34" charset="0"/>
              <a:buChar char="•"/>
            </a:pPr>
            <a:r>
              <a:rPr lang="en-US" sz="2400" dirty="0" smtClean="0"/>
              <a:t>Added new sprinkler zones to front entrances.</a:t>
            </a:r>
          </a:p>
          <a:p>
            <a:pPr marL="341313" indent="-287338"/>
            <a:endParaRPr lang="en-US" sz="2400" dirty="0" smtClean="0"/>
          </a:p>
          <a:p>
            <a:pPr marL="341313" indent="-287338">
              <a:buFont typeface="Arial" pitchFamily="34" charset="0"/>
              <a:buChar char="•"/>
            </a:pPr>
            <a:endParaRPr lang="en-US" sz="2400" dirty="0" smtClean="0"/>
          </a:p>
          <a:p>
            <a:pPr algn="l"/>
            <a:endParaRPr lang="en-US" sz="2800" dirty="0" smtClean="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52400"/>
            <a:ext cx="8153400" cy="792162"/>
          </a:xfrm>
        </p:spPr>
        <p:txBody>
          <a:bodyPr>
            <a:noAutofit/>
          </a:bodyPr>
          <a:lstStyle/>
          <a:p>
            <a:pPr algn="ctr"/>
            <a:r>
              <a:rPr lang="en-US" sz="3500" dirty="0" smtClean="0">
                <a:latin typeface="Comic Sans MS" pitchFamily="66" charset="0"/>
              </a:rPr>
              <a:t>http://labanderaphase3.org/</a:t>
            </a:r>
            <a:br>
              <a:rPr lang="en-US" sz="3500" dirty="0" smtClean="0">
                <a:latin typeface="Comic Sans MS" pitchFamily="66" charset="0"/>
              </a:rPr>
            </a:br>
            <a:r>
              <a:rPr lang="en-US" sz="1600" dirty="0" smtClean="0">
                <a:latin typeface="Comic Sans MS" pitchFamily="66" charset="0"/>
              </a:rPr>
              <a:t>http://www.facebook.com/lb3hoa </a:t>
            </a:r>
            <a:endParaRPr lang="en-US" sz="1600" dirty="0">
              <a:latin typeface="Comic Sans MS" pitchFamily="66" charset="0"/>
            </a:endParaRPr>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pic>
        <p:nvPicPr>
          <p:cNvPr id="1027" name="Picture 3"/>
          <p:cNvPicPr>
            <a:picLocks noGrp="1" noChangeAspect="1" noChangeArrowheads="1"/>
          </p:cNvPicPr>
          <p:nvPr>
            <p:ph idx="1"/>
          </p:nvPr>
        </p:nvPicPr>
        <p:blipFill>
          <a:blip r:embed="rId2" cstate="print"/>
          <a:srcRect/>
          <a:stretch>
            <a:fillRect/>
          </a:stretch>
        </p:blipFill>
        <p:spPr bwMode="auto">
          <a:xfrm>
            <a:off x="1524000" y="1553039"/>
            <a:ext cx="7010400" cy="458218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743</TotalTime>
  <Words>776</Words>
  <Application>Microsoft Office PowerPoint</Application>
  <PresentationFormat>On-screen Show (4:3)</PresentationFormat>
  <Paragraphs>438</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Solstice</vt:lpstr>
      <vt:lpstr>Slide 1</vt:lpstr>
      <vt:lpstr>Slide 2</vt:lpstr>
      <vt:lpstr>Slide 3</vt:lpstr>
      <vt:lpstr>Slide 4</vt:lpstr>
      <vt:lpstr>Slide 5</vt:lpstr>
      <vt:lpstr>Slide 6</vt:lpstr>
      <vt:lpstr>Slide 7</vt:lpstr>
      <vt:lpstr>Board Actions 2015-2016</vt:lpstr>
      <vt:lpstr>http://labanderaphase3.org/ http://www.facebook.com/lb3hoa </vt:lpstr>
      <vt:lpstr>Slide 10</vt:lpstr>
      <vt:lpstr>HOA Collected all Prior Year Dues</vt:lpstr>
      <vt:lpstr>HOA  Actual vs. Budget</vt:lpstr>
      <vt:lpstr>HOA Budget - $250 Dues</vt:lpstr>
      <vt:lpstr>HOA Financial Position</vt:lpstr>
      <vt:lpstr>Wish List (Pending Projects)</vt:lpstr>
      <vt:lpstr>Slide 16</vt:lpstr>
      <vt:lpstr>Protect La Bandera</vt:lpstr>
      <vt:lpstr>Current Neighborhood Division</vt:lpstr>
      <vt:lpstr>Slide 19</vt:lpstr>
      <vt:lpstr>ACC Member Duites</vt:lpstr>
      <vt:lpstr>www.NextDoor.com</vt:lpstr>
      <vt:lpstr>Slide 22</vt:lpstr>
      <vt:lpstr>Slide 23</vt:lpstr>
    </vt:vector>
  </TitlesOfParts>
  <Company>Lockheed Martin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Board Actions</dc:title>
  <dc:creator>grierjd</dc:creator>
  <cp:lastModifiedBy>Nathan Head</cp:lastModifiedBy>
  <cp:revision>162</cp:revision>
  <dcterms:created xsi:type="dcterms:W3CDTF">2010-03-15T19:24:14Z</dcterms:created>
  <dcterms:modified xsi:type="dcterms:W3CDTF">2016-04-20T14:37:54Z</dcterms:modified>
</cp:coreProperties>
</file>