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0" r:id="rId2"/>
    <p:sldId id="261" r:id="rId3"/>
    <p:sldId id="263" r:id="rId4"/>
    <p:sldId id="275" r:id="rId5"/>
    <p:sldId id="262" r:id="rId6"/>
    <p:sldId id="264" r:id="rId7"/>
    <p:sldId id="276" r:id="rId8"/>
    <p:sldId id="256" r:id="rId9"/>
    <p:sldId id="274" r:id="rId10"/>
    <p:sldId id="277" r:id="rId11"/>
    <p:sldId id="278" r:id="rId12"/>
    <p:sldId id="279" r:id="rId13"/>
    <p:sldId id="280" r:id="rId14"/>
    <p:sldId id="297" r:id="rId15"/>
    <p:sldId id="281" r:id="rId16"/>
    <p:sldId id="298" r:id="rId17"/>
    <p:sldId id="294" r:id="rId18"/>
    <p:sldId id="282" r:id="rId19"/>
    <p:sldId id="292" r:id="rId20"/>
    <p:sldId id="293" r:id="rId21"/>
    <p:sldId id="283" r:id="rId22"/>
    <p:sldId id="296" r:id="rId23"/>
    <p:sldId id="299" r:id="rId24"/>
    <p:sldId id="300" r:id="rId25"/>
    <p:sldId id="291"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1C2F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392"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HOA\LBIII%20HOA%20Masterlist.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HOA\LBIII%20HOA%20Masterlis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otX val="30"/>
      <c:perspective val="30"/>
    </c:view3D>
    <c:plotArea>
      <c:layout>
        <c:manualLayout>
          <c:layoutTarget val="inner"/>
          <c:xMode val="edge"/>
          <c:yMode val="edge"/>
          <c:x val="0.26242493726745836"/>
          <c:y val="0.2489984075731547"/>
          <c:w val="0.55642023346303682"/>
          <c:h val="0.55590062111801264"/>
        </c:manualLayout>
      </c:layout>
      <c:pie3DChart>
        <c:varyColors val="1"/>
        <c:ser>
          <c:idx val="0"/>
          <c:order val="0"/>
          <c:dPt>
            <c:idx val="0"/>
            <c:spPr>
              <a:solidFill>
                <a:schemeClr val="accent3"/>
              </a:solidFill>
            </c:spPr>
          </c:dPt>
          <c:dPt>
            <c:idx val="2"/>
            <c:spPr>
              <a:solidFill>
                <a:schemeClr val="accent1"/>
              </a:solidFill>
            </c:spPr>
          </c:dPt>
          <c:dPt>
            <c:idx val="3"/>
            <c:spPr>
              <a:solidFill>
                <a:srgbClr val="CCFF33"/>
              </a:solidFill>
            </c:spPr>
          </c:dPt>
          <c:dPt>
            <c:idx val="4"/>
            <c:spPr>
              <a:solidFill>
                <a:schemeClr val="accent4">
                  <a:lumMod val="60000"/>
                  <a:lumOff val="40000"/>
                </a:schemeClr>
              </a:solidFill>
            </c:spPr>
          </c:dPt>
          <c:dPt>
            <c:idx val="6"/>
            <c:spPr>
              <a:solidFill>
                <a:schemeClr val="accent4">
                  <a:lumMod val="75000"/>
                </a:schemeClr>
              </a:solidFill>
            </c:spPr>
          </c:dPt>
          <c:dLbls>
            <c:dLbl>
              <c:idx val="3"/>
              <c:layout>
                <c:manualLayout>
                  <c:x val="3.0597342647344299E-2"/>
                  <c:y val="5.4904876020932317E-2"/>
                </c:manualLayout>
              </c:layout>
              <c:dLblPos val="bestFit"/>
              <c:showVal val="1"/>
              <c:showCatName val="1"/>
              <c:extLst>
                <c:ext xmlns:c15="http://schemas.microsoft.com/office/drawing/2012/chart" uri="{CE6537A1-D6FC-4f65-9D91-7224C49458BB}"/>
              </c:extLst>
            </c:dLbl>
            <c:dLbl>
              <c:idx val="6"/>
              <c:layout>
                <c:manualLayout>
                  <c:x val="0.11304635558687479"/>
                  <c:y val="-2.3578357053194485E-2"/>
                </c:manualLayout>
              </c:layout>
              <c:dLblPos val="bestFit"/>
              <c:showVal val="1"/>
              <c:showCatName val="1"/>
              <c:extLst>
                <c:ext xmlns:c15="http://schemas.microsoft.com/office/drawing/2012/chart" uri="{CE6537A1-D6FC-4f65-9D91-7224C49458BB}"/>
              </c:extLst>
            </c:dLbl>
            <c:spPr>
              <a:noFill/>
              <a:ln>
                <a:noFill/>
              </a:ln>
              <a:effectLst/>
            </c:spPr>
            <c:txPr>
              <a:bodyPr/>
              <a:lstStyle/>
              <a:p>
                <a:pPr>
                  <a:defRPr b="1" baseline="0">
                    <a:latin typeface="Arial" pitchFamily="34" charset="0"/>
                  </a:defRPr>
                </a:pPr>
                <a:endParaRPr lang="en-US"/>
              </a:p>
            </c:txPr>
            <c:dLblPos val="bestFit"/>
            <c:showVal val="1"/>
            <c:showCatName val="1"/>
            <c:showLeaderLines val="1"/>
            <c:extLst>
              <c:ext xmlns:c15="http://schemas.microsoft.com/office/drawing/2012/chart" uri="{CE6537A1-D6FC-4f65-9D91-7224C49458BB}"/>
            </c:extLst>
          </c:dLbls>
          <c:cat>
            <c:strRef>
              <c:f>Budget!$U$9:$U$15</c:f>
              <c:strCache>
                <c:ptCount val="7"/>
                <c:pt idx="0">
                  <c:v>Lawn Care</c:v>
                </c:pt>
                <c:pt idx="1">
                  <c:v>Benbrook Wall Fund</c:v>
                </c:pt>
                <c:pt idx="2">
                  <c:v>Water</c:v>
                </c:pt>
                <c:pt idx="3">
                  <c:v>Postage/Misc</c:v>
                </c:pt>
                <c:pt idx="4">
                  <c:v>Master Dues</c:v>
                </c:pt>
                <c:pt idx="5">
                  <c:v>Repairs/Maint</c:v>
                </c:pt>
                <c:pt idx="6">
                  <c:v>Insurance</c:v>
                </c:pt>
              </c:strCache>
            </c:strRef>
          </c:cat>
          <c:val>
            <c:numRef>
              <c:f>Budget!$T$9:$T$15</c:f>
              <c:numCache>
                <c:formatCode>"$"#,##0_);[Red]\("$"#,##0\)</c:formatCode>
                <c:ptCount val="7"/>
                <c:pt idx="0">
                  <c:v>64.86486486486487</c:v>
                </c:pt>
                <c:pt idx="1">
                  <c:v>50</c:v>
                </c:pt>
                <c:pt idx="2">
                  <c:v>22.522522522522454</c:v>
                </c:pt>
                <c:pt idx="3">
                  <c:v>1.585585585585586</c:v>
                </c:pt>
                <c:pt idx="4">
                  <c:v>64.890090090090098</c:v>
                </c:pt>
                <c:pt idx="5">
                  <c:v>2.7027027027027075</c:v>
                </c:pt>
                <c:pt idx="6">
                  <c:v>17.891891891891891</c:v>
                </c:pt>
              </c:numCache>
            </c:numRef>
          </c:val>
        </c:ser>
      </c:pie3DChart>
      <c:spPr>
        <a:noFill/>
        <a:ln w="25400">
          <a:noFill/>
        </a:ln>
      </c:spPr>
    </c:plotArea>
    <c:plotVisOnly val="1"/>
    <c:dispBlanksAs val="zero"/>
  </c:chart>
  <c:spPr>
    <a:no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Team Ranch </a:t>
            </a:r>
            <a:r>
              <a:rPr lang="en-US" dirty="0" smtClean="0"/>
              <a:t>Dues – Last updated 2012</a:t>
            </a:r>
            <a:endParaRPr lang="en-US" dirty="0"/>
          </a:p>
        </c:rich>
      </c:tx>
      <c:layout/>
    </c:title>
    <c:view3D>
      <c:depthPercent val="100"/>
      <c:rAngAx val="1"/>
    </c:view3D>
    <c:plotArea>
      <c:layout/>
      <c:bar3DChart>
        <c:barDir val="bar"/>
        <c:grouping val="clustered"/>
        <c:varyColors val="1"/>
        <c:ser>
          <c:idx val="0"/>
          <c:order val="0"/>
          <c:tx>
            <c:strRef>
              <c:f>Budget!$AY$2</c:f>
              <c:strCache>
                <c:ptCount val="1"/>
                <c:pt idx="0">
                  <c:v>Net Dues</c:v>
                </c:pt>
              </c:strCache>
            </c:strRef>
          </c:tx>
          <c:dLbls>
            <c:dLbl>
              <c:idx val="0"/>
              <c:layout>
                <c:manualLayout>
                  <c:x val="-5.7347670250896238E-2"/>
                  <c:y val="-3.4100596760443312E-3"/>
                </c:manualLayout>
              </c:layout>
              <c:numFmt formatCode="#,##0" sourceLinked="0"/>
              <c:spPr/>
              <c:txPr>
                <a:bodyPr/>
                <a:lstStyle/>
                <a:p>
                  <a:pPr>
                    <a:defRPr/>
                  </a:pPr>
                  <a:endParaRPr lang="en-US"/>
                </a:p>
              </c:txPr>
              <c:showVal val="1"/>
              <c:extLst>
                <c:ext xmlns:c15="http://schemas.microsoft.com/office/drawing/2012/chart" uri="{CE6537A1-D6FC-4f65-9D91-7224C49458BB}"/>
              </c:extLst>
            </c:dLbl>
            <c:dLbl>
              <c:idx val="1"/>
              <c:layout>
                <c:manualLayout>
                  <c:x val="-5.7347670250896238E-2"/>
                  <c:y val="-6.8201193520886624E-3"/>
                </c:manualLayout>
              </c:layout>
              <c:numFmt formatCode="#,##0" sourceLinked="0"/>
              <c:spPr/>
              <c:txPr>
                <a:bodyPr/>
                <a:lstStyle/>
                <a:p>
                  <a:pPr>
                    <a:defRPr/>
                  </a:pPr>
                  <a:endParaRPr lang="en-US"/>
                </a:p>
              </c:txPr>
              <c:showVal val="1"/>
              <c:extLst>
                <c:ext xmlns:c15="http://schemas.microsoft.com/office/drawing/2012/chart" uri="{CE6537A1-D6FC-4f65-9D91-7224C49458BB}"/>
              </c:extLst>
            </c:dLbl>
            <c:dLbl>
              <c:idx val="2"/>
              <c:layout>
                <c:manualLayout>
                  <c:x val="-5.2568697729988151E-2"/>
                  <c:y val="0"/>
                </c:manualLayout>
              </c:layout>
              <c:numFmt formatCode="#,##0" sourceLinked="0"/>
              <c:spPr/>
              <c:txPr>
                <a:bodyPr/>
                <a:lstStyle/>
                <a:p>
                  <a:pPr>
                    <a:defRPr/>
                  </a:pPr>
                  <a:endParaRPr lang="en-US"/>
                </a:p>
              </c:txPr>
              <c:showVal val="1"/>
              <c:extLst>
                <c:ext xmlns:c15="http://schemas.microsoft.com/office/drawing/2012/chart" uri="{CE6537A1-D6FC-4f65-9D91-7224C49458BB}"/>
              </c:extLst>
            </c:dLbl>
            <c:dLbl>
              <c:idx val="3"/>
              <c:layout>
                <c:manualLayout>
                  <c:x val="-5.7347670250896196E-2"/>
                  <c:y val="0"/>
                </c:manualLayout>
              </c:layout>
              <c:numFmt formatCode="#,##0" sourceLinked="0"/>
              <c:spPr/>
              <c:txPr>
                <a:bodyPr/>
                <a:lstStyle/>
                <a:p>
                  <a:pPr>
                    <a:defRPr/>
                  </a:pPr>
                  <a:endParaRPr lang="en-US"/>
                </a:p>
              </c:txPr>
              <c:showVal val="1"/>
              <c:extLst>
                <c:ext xmlns:c15="http://schemas.microsoft.com/office/drawing/2012/chart" uri="{CE6537A1-D6FC-4f65-9D91-7224C49458BB}"/>
              </c:extLst>
            </c:dLbl>
            <c:dLbl>
              <c:idx val="4"/>
              <c:layout>
                <c:manualLayout>
                  <c:x val="-7.407407407407407E-2"/>
                  <c:y val="0"/>
                </c:manualLayout>
              </c:layout>
              <c:numFmt formatCode="#,##0" sourceLinked="0"/>
              <c:spPr/>
              <c:txPr>
                <a:bodyPr/>
                <a:lstStyle/>
                <a:p>
                  <a:pPr>
                    <a:defRPr/>
                  </a:pPr>
                  <a:endParaRPr lang="en-US"/>
                </a:p>
              </c:txPr>
              <c:showVal val="1"/>
              <c:extLst>
                <c:ext xmlns:c15="http://schemas.microsoft.com/office/drawing/2012/chart" uri="{CE6537A1-D6FC-4f65-9D91-7224C49458BB}"/>
              </c:extLst>
            </c:dLbl>
            <c:dLbl>
              <c:idx val="5"/>
              <c:layout>
                <c:manualLayout>
                  <c:x val="-7.6150847636192079E-2"/>
                  <c:y val="0"/>
                </c:manualLayout>
              </c:layout>
              <c:numFmt formatCode="#,##0" sourceLinked="0"/>
              <c:spPr/>
              <c:txPr>
                <a:bodyPr/>
                <a:lstStyle/>
                <a:p>
                  <a:pPr>
                    <a:defRPr/>
                  </a:pPr>
                  <a:endParaRPr lang="en-US"/>
                </a:p>
              </c:txPr>
              <c:showVal val="1"/>
              <c:extLst>
                <c:ext xmlns:c15="http://schemas.microsoft.com/office/drawing/2012/chart" uri="{CE6537A1-D6FC-4f65-9D91-7224C49458BB}"/>
              </c:extLst>
            </c:dLbl>
            <c:numFmt formatCode="#,##0" sourceLinked="0"/>
            <c:spPr>
              <a:noFill/>
              <a:ln>
                <a:noFill/>
              </a:ln>
              <a:effectLst/>
            </c:spPr>
            <c:showVal val="1"/>
            <c:extLst>
              <c:ext xmlns:c15="http://schemas.microsoft.com/office/drawing/2012/chart" uri="{CE6537A1-D6FC-4f65-9D91-7224C49458BB}">
                <c15:showLeaderLines val="0"/>
              </c:ext>
            </c:extLst>
          </c:dLbls>
          <c:cat>
            <c:strRef>
              <c:f>Budget!$AV$3:$AV$8</c:f>
              <c:strCache>
                <c:ptCount val="6"/>
                <c:pt idx="0">
                  <c:v>La Bandera Phase III</c:v>
                </c:pt>
                <c:pt idx="1">
                  <c:v>La Bandera Phase I</c:v>
                </c:pt>
                <c:pt idx="2">
                  <c:v>La Bandera Phase II</c:v>
                </c:pt>
                <c:pt idx="3">
                  <c:v>Reata Place</c:v>
                </c:pt>
                <c:pt idx="4">
                  <c:v>Reata West</c:v>
                </c:pt>
                <c:pt idx="5">
                  <c:v>La Cantera</c:v>
                </c:pt>
              </c:strCache>
            </c:strRef>
          </c:cat>
          <c:val>
            <c:numRef>
              <c:f>Budget!$AY$3:$AY$8</c:f>
              <c:numCache>
                <c:formatCode>General</c:formatCode>
                <c:ptCount val="6"/>
                <c:pt idx="0">
                  <c:v>160</c:v>
                </c:pt>
                <c:pt idx="1">
                  <c:v>211</c:v>
                </c:pt>
                <c:pt idx="2">
                  <c:v>220</c:v>
                </c:pt>
                <c:pt idx="3">
                  <c:v>379</c:v>
                </c:pt>
                <c:pt idx="4">
                  <c:v>1090</c:v>
                </c:pt>
                <c:pt idx="5">
                  <c:v>2190</c:v>
                </c:pt>
              </c:numCache>
            </c:numRef>
          </c:val>
        </c:ser>
        <c:shape val="box"/>
        <c:axId val="99311616"/>
        <c:axId val="99313152"/>
        <c:axId val="0"/>
      </c:bar3DChart>
      <c:catAx>
        <c:axId val="99311616"/>
        <c:scaling>
          <c:orientation val="minMax"/>
        </c:scaling>
        <c:axPos val="l"/>
        <c:numFmt formatCode="General" sourceLinked="1"/>
        <c:tickLblPos val="nextTo"/>
        <c:crossAx val="99313152"/>
        <c:crosses val="autoZero"/>
        <c:auto val="1"/>
        <c:lblAlgn val="ctr"/>
        <c:lblOffset val="100"/>
      </c:catAx>
      <c:valAx>
        <c:axId val="99313152"/>
        <c:scaling>
          <c:orientation val="minMax"/>
        </c:scaling>
        <c:delete val="1"/>
        <c:axPos val="b"/>
        <c:numFmt formatCode="General" sourceLinked="1"/>
        <c:tickLblPos val="none"/>
        <c:crossAx val="99311616"/>
        <c:crosses val="autoZero"/>
        <c:crossBetween val="between"/>
      </c:valAx>
      <c:spPr>
        <a:noFill/>
        <a:ln w="25400">
          <a:noFill/>
        </a:ln>
      </c:spPr>
    </c:plotArea>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CB7358B-B9F1-4A41-9773-67A0192DDB31}" type="datetimeFigureOut">
              <a:rPr lang="en-US" smtClean="0"/>
              <a:pPr/>
              <a:t>4/25/2015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4/25/2015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4/25/2015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4/25/2015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4/25/2015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B7358B-B9F1-4A41-9773-67A0192DDB31}" type="datetimeFigureOut">
              <a:rPr lang="en-US" smtClean="0"/>
              <a:pPr/>
              <a:t>4/25/2015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B7358B-B9F1-4A41-9773-67A0192DDB31}" type="datetimeFigureOut">
              <a:rPr lang="en-US" smtClean="0"/>
              <a:pPr/>
              <a:t>4/25/2015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B7358B-B9F1-4A41-9773-67A0192DDB31}" type="datetimeFigureOut">
              <a:rPr lang="en-US" smtClean="0"/>
              <a:pPr/>
              <a:t>4/25/2015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CB7358B-B9F1-4A41-9773-67A0192DDB31}" type="datetimeFigureOut">
              <a:rPr lang="en-US" smtClean="0"/>
              <a:pPr/>
              <a:t>4/25/2015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F77F74A-042B-4002-81B7-88F9E0C546A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B7358B-B9F1-4A41-9773-67A0192DDB31}" type="datetimeFigureOut">
              <a:rPr lang="en-US" smtClean="0"/>
              <a:pPr/>
              <a:t>4/25/2015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CB7358B-B9F1-4A41-9773-67A0192DDB31}" type="datetimeFigureOut">
              <a:rPr lang="en-US" smtClean="0"/>
              <a:pPr/>
              <a:t>4/25/2015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77F74A-042B-4002-81B7-88F9E0C546A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CB7358B-B9F1-4A41-9773-67A0192DDB31}" type="datetimeFigureOut">
              <a:rPr lang="en-US" smtClean="0"/>
              <a:pPr/>
              <a:t>4/25/2015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77F74A-042B-4002-81B7-88F9E0C546A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print"/>
          <a:srcRect/>
          <a:stretch>
            <a:fillRect/>
          </a:stretch>
        </p:blipFill>
        <p:spPr bwMode="auto">
          <a:xfrm>
            <a:off x="990599" y="0"/>
            <a:ext cx="8153401" cy="1739900"/>
          </a:xfrm>
          <a:prstGeom prst="rect">
            <a:avLst/>
          </a:prstGeom>
          <a:noFill/>
          <a:ln w="9525">
            <a:noFill/>
            <a:miter lim="800000"/>
            <a:headEnd/>
            <a:tailEnd/>
          </a:ln>
        </p:spPr>
      </p:pic>
      <p:sp>
        <p:nvSpPr>
          <p:cNvPr id="3" name="Content Placeholder 2"/>
          <p:cNvSpPr>
            <a:spLocks noGrp="1"/>
          </p:cNvSpPr>
          <p:nvPr>
            <p:ph idx="1"/>
          </p:nvPr>
        </p:nvSpPr>
        <p:spPr>
          <a:xfrm>
            <a:off x="1143000" y="1905000"/>
            <a:ext cx="7802880" cy="4724400"/>
          </a:xfrm>
        </p:spPr>
        <p:txBody>
          <a:bodyPr>
            <a:normAutofit fontScale="85000" lnSpcReduction="10000"/>
          </a:bodyPr>
          <a:lstStyle/>
          <a:p>
            <a:pPr algn="ctr">
              <a:lnSpc>
                <a:spcPct val="110000"/>
              </a:lnSpc>
              <a:buNone/>
            </a:pPr>
            <a:r>
              <a:rPr lang="en-US" sz="56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La Bandera Phase III Homeowners Association</a:t>
            </a:r>
          </a:p>
          <a:p>
            <a:pPr algn="ctr">
              <a:lnSpc>
                <a:spcPct val="110000"/>
              </a:lnSpc>
              <a:buNone/>
            </a:pPr>
            <a:endParaRPr lang="en-US" sz="48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endParaRPr>
          </a:p>
          <a:p>
            <a:pPr algn="ctr">
              <a:lnSpc>
                <a:spcPct val="110000"/>
              </a:lnSpc>
              <a:buNone/>
            </a:pPr>
            <a:r>
              <a:rPr lang="en-US" sz="72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April </a:t>
            </a:r>
            <a:r>
              <a:rPr lang="en-US" sz="72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26</a:t>
            </a:r>
            <a:r>
              <a:rPr lang="en-US" sz="72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 </a:t>
            </a:r>
            <a:r>
              <a:rPr lang="en-US" sz="72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2015</a:t>
            </a:r>
            <a:endParaRPr lang="en-US" sz="72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endParaRPr>
          </a:p>
          <a:p>
            <a:pPr algn="ctr">
              <a:lnSpc>
                <a:spcPct val="110000"/>
              </a:lnSpc>
              <a:buNone/>
            </a:pPr>
            <a:endParaRPr lang="en-US" sz="48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endParaRPr>
          </a:p>
          <a:p>
            <a:pPr algn="ctr">
              <a:lnSpc>
                <a:spcPct val="110000"/>
              </a:lnSpc>
              <a:buNone/>
            </a:pPr>
            <a:r>
              <a:rPr lang="en-US" sz="47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Welcome to our Annual Meeting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Financial Statements &amp; Forecast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fontScale="90000"/>
          </a:bodyPr>
          <a:lstStyle/>
          <a:p>
            <a:pPr algn="ctr"/>
            <a:r>
              <a:rPr lang="en-US" dirty="0" smtClean="0"/>
              <a:t>HOA Collected all Prior Year Dues</a:t>
            </a: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6" name="Table 5"/>
          <p:cNvGraphicFramePr>
            <a:graphicFrameLocks noGrp="1"/>
          </p:cNvGraphicFramePr>
          <p:nvPr/>
        </p:nvGraphicFramePr>
        <p:xfrm>
          <a:off x="2438400" y="1524000"/>
          <a:ext cx="4953000" cy="4038604"/>
        </p:xfrm>
        <a:graphic>
          <a:graphicData uri="http://schemas.openxmlformats.org/drawingml/2006/table">
            <a:tbl>
              <a:tblPr/>
              <a:tblGrid>
                <a:gridCol w="966439"/>
                <a:gridCol w="966439"/>
                <a:gridCol w="966439"/>
                <a:gridCol w="1087244"/>
                <a:gridCol w="966439"/>
              </a:tblGrid>
              <a:tr h="298675">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98675">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b"/>
                      <a:r>
                        <a:rPr lang="en-US" sz="1000" b="1" i="0" u="none" strike="noStrike" dirty="0">
                          <a:latin typeface="Arial"/>
                        </a:rPr>
                        <a:t>Outstanding Dues - Current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latin typeface="Arial"/>
                        </a:rPr>
                        <a:t>Year</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latin typeface="Arial"/>
                        </a:rPr>
                        <a:t>Number</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latin typeface="Arial"/>
                        </a:rPr>
                        <a:t>Amount</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2007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2008</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2009</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9867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2015</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a:latin typeface="Arial"/>
                        </a:rPr>
                        <a:t>Total</a:t>
                      </a:r>
                    </a:p>
                  </a:txBody>
                  <a:tcPr marL="0" marR="0" marT="0" marB="0" anchor="b">
                    <a:lnL>
                      <a:noFill/>
                    </a:lnL>
                    <a:lnR>
                      <a:noFill/>
                    </a:lnR>
                    <a:lnT>
                      <a:noFill/>
                    </a:lnT>
                    <a:lnB>
                      <a:noFill/>
                    </a:lnB>
                    <a:solidFill>
                      <a:srgbClr val="FFFFFF"/>
                    </a:solidFill>
                  </a:tcPr>
                </a:tc>
                <a:tc>
                  <a:txBody>
                    <a:bodyPr/>
                    <a:lstStyle/>
                    <a:p>
                      <a:pPr algn="r" fontAlgn="b"/>
                      <a:r>
                        <a:rPr lang="en-US" sz="1000" b="1" i="0" u="none" strike="noStrike">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endParaRPr lang="en-US" sz="1000" b="0" i="0" u="none" strike="noStrike">
                        <a:latin typeface="Arial"/>
                      </a:endParaRPr>
                    </a:p>
                  </a:txBody>
                  <a:tcPr marL="0" marR="0" marT="0" marB="0" anchor="b">
                    <a:lnL>
                      <a:noFill/>
                    </a:lnL>
                    <a:lnR>
                      <a:noFill/>
                    </a:lnR>
                    <a:lnT>
                      <a:noFill/>
                    </a:lnT>
                    <a:lnB>
                      <a:noFill/>
                    </a:lnB>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a:bodyPr>
          <a:lstStyle/>
          <a:p>
            <a:pPr algn="ctr"/>
            <a:r>
              <a:rPr lang="en-US" dirty="0" smtClean="0"/>
              <a:t>HOA  Actual vs. Budget</a:t>
            </a:r>
            <a:endParaRPr lang="en-US" dirty="0"/>
          </a:p>
        </p:txBody>
      </p:sp>
      <p:sp>
        <p:nvSpPr>
          <p:cNvPr id="5" name="TextBox 4"/>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6" name="Table 5"/>
          <p:cNvGraphicFramePr>
            <a:graphicFrameLocks noGrp="1"/>
          </p:cNvGraphicFramePr>
          <p:nvPr/>
        </p:nvGraphicFramePr>
        <p:xfrm>
          <a:off x="1447800" y="1371604"/>
          <a:ext cx="7086599" cy="4952992"/>
        </p:xfrm>
        <a:graphic>
          <a:graphicData uri="http://schemas.openxmlformats.org/drawingml/2006/table">
            <a:tbl>
              <a:tblPr/>
              <a:tblGrid>
                <a:gridCol w="794759"/>
                <a:gridCol w="165574"/>
                <a:gridCol w="1920667"/>
                <a:gridCol w="1026564"/>
                <a:gridCol w="1159023"/>
                <a:gridCol w="1225253"/>
                <a:gridCol w="794759"/>
              </a:tblGrid>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a:latin typeface="Arial"/>
                        </a:rPr>
                        <a:t>Actual</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a:latin typeface="Arial"/>
                        </a:rPr>
                        <a:t>Budget</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a:latin typeface="Arial"/>
                        </a:rPr>
                        <a:t>Over (Under)</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000" b="1" i="0" u="none" strike="noStrike">
                          <a:latin typeface="Arial"/>
                        </a:rPr>
                        <a:t>2014 Financial Statement</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Dues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24,975.00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24,975.00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Late Fees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39.40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39.40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Title Fees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125.00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125.00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000" b="1" i="0" u="none" strike="noStrike">
                          <a:latin typeface="Arial"/>
                        </a:rPr>
                        <a:t>Total Revenue</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000" b="0" i="0" u="none" strike="noStrike">
                          <a:latin typeface="Arial"/>
                        </a:rPr>
                        <a:t>25,139.40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000" b="0" i="0" u="none" strike="noStrike">
                          <a:latin typeface="Arial"/>
                        </a:rPr>
                        <a:t>24,975.00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000" b="0" i="0" u="none" strike="noStrike">
                          <a:latin typeface="Arial"/>
                        </a:rPr>
                        <a:t>164.40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Team Ranch Dues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7,202.80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7,202.80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Lawn Care</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6,731.20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7,236.00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(504.80)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Wall Fund</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5,550.00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5,550.00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Water</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2,521.84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2,000.00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521.84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Insurance</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2,029.00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1,931.00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98.00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Repairs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1,119.80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775.00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344.80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Postage</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230.72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170.00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60.72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000" b="1" i="0" u="none" strike="noStrike">
                          <a:latin typeface="Arial"/>
                        </a:rPr>
                        <a:t>Total Expenses</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000" b="0" i="0" u="none" strike="noStrike">
                          <a:latin typeface="Arial"/>
                        </a:rPr>
                        <a:t>25,385.36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000" b="0" i="0" u="none" strike="noStrike">
                          <a:latin typeface="Arial"/>
                        </a:rPr>
                        <a:t>24,864.80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000" b="0" i="0" u="none" strike="noStrike">
                          <a:latin typeface="Arial"/>
                        </a:rPr>
                        <a:t>520.56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000" b="1" i="0" u="none" strike="noStrike">
                          <a:latin typeface="Arial"/>
                        </a:rPr>
                        <a:t>Total Surplus</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000" b="0" i="0" u="none" strike="noStrike">
                          <a:latin typeface="Arial"/>
                        </a:rPr>
                        <a:t>(245.96)</a:t>
                      </a:r>
                    </a:p>
                  </a:txBody>
                  <a:tcPr marL="0" marR="0" marT="0" marB="0" anchor="b">
                    <a:lnL>
                      <a:noFill/>
                    </a:lnL>
                    <a:lnR>
                      <a:noFill/>
                    </a:lnR>
                    <a:lnT>
                      <a:noFill/>
                    </a:lnT>
                    <a:lnB>
                      <a:noFill/>
                    </a:lnB>
                    <a:solidFill>
                      <a:srgbClr val="F2F2F2"/>
                    </a:solidFill>
                  </a:tcPr>
                </a:tc>
                <a:tc>
                  <a:txBody>
                    <a:bodyPr/>
                    <a:lstStyle/>
                    <a:p>
                      <a:pPr algn="r" fontAlgn="b"/>
                      <a:r>
                        <a:rPr lang="en-US" sz="1000" b="0" i="0" u="none" strike="noStrike">
                          <a:latin typeface="Arial"/>
                        </a:rPr>
                        <a:t>110.20 </a:t>
                      </a:r>
                    </a:p>
                  </a:txBody>
                  <a:tcPr marL="0" marR="0" marT="0" marB="0" anchor="b">
                    <a:lnL>
                      <a:noFill/>
                    </a:lnL>
                    <a:lnR>
                      <a:noFill/>
                    </a:lnR>
                    <a:lnT>
                      <a:noFill/>
                    </a:lnT>
                    <a:lnB>
                      <a:noFill/>
                    </a:lnB>
                    <a:solidFill>
                      <a:srgbClr val="F2F2F2"/>
                    </a:solidFill>
                  </a:tcPr>
                </a:tc>
                <a:tc>
                  <a:txBody>
                    <a:bodyPr/>
                    <a:lstStyle/>
                    <a:p>
                      <a:pPr algn="r" fontAlgn="b"/>
                      <a:r>
                        <a:rPr lang="en-US" sz="1000" b="0" i="0" u="none" strike="noStrike">
                          <a:latin typeface="Arial"/>
                        </a:rPr>
                        <a:t>(356.16)</a:t>
                      </a:r>
                    </a:p>
                  </a:txBody>
                  <a:tcPr marL="0" marR="0" marT="0" marB="0" anchor="b">
                    <a:lnL>
                      <a:noFill/>
                    </a:lnL>
                    <a:lnR>
                      <a:noFill/>
                    </a:lnR>
                    <a:lnT>
                      <a:noFill/>
                    </a:lnT>
                    <a:lnB>
                      <a:noFill/>
                    </a:lnB>
                    <a:solidFill>
                      <a:srgbClr val="F2F2F2"/>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4">
                  <a:txBody>
                    <a:bodyPr/>
                    <a:lstStyle/>
                    <a:p>
                      <a:pPr algn="l" fontAlgn="b"/>
                      <a:r>
                        <a:rPr lang="en-US" sz="1000" b="0" i="1" u="none" strike="noStrike">
                          <a:latin typeface="Arial"/>
                        </a:rPr>
                        <a:t>* 100% Irrigation repairs (cars driving over sprinkler heads)</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4">
                  <a:txBody>
                    <a:bodyPr/>
                    <a:lstStyle/>
                    <a:p>
                      <a:pPr algn="l" fontAlgn="b"/>
                      <a:r>
                        <a:rPr lang="en-US" sz="1000" b="0" i="1" u="none" strike="noStrike">
                          <a:latin typeface="Arial"/>
                        </a:rPr>
                        <a:t>** Vandalism? in September 2014 - $1,200; otherwise, under budget</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136">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1"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HOA Budget - $225 Dues</a:t>
            </a:r>
            <a:endParaRPr lang="en-US" dirty="0"/>
          </a:p>
        </p:txBody>
      </p:sp>
      <p:sp>
        <p:nvSpPr>
          <p:cNvPr id="5" name="TextBox 4"/>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11" name="Table 10"/>
          <p:cNvGraphicFramePr>
            <a:graphicFrameLocks noGrp="1"/>
          </p:cNvGraphicFramePr>
          <p:nvPr/>
        </p:nvGraphicFramePr>
        <p:xfrm>
          <a:off x="2025650" y="1809750"/>
          <a:ext cx="5092700" cy="3238500"/>
        </p:xfrm>
        <a:graphic>
          <a:graphicData uri="http://schemas.openxmlformats.org/drawingml/2006/table">
            <a:tbl>
              <a:tblPr/>
              <a:tblGrid>
                <a:gridCol w="142697"/>
                <a:gridCol w="114158"/>
                <a:gridCol w="190263"/>
                <a:gridCol w="266368"/>
                <a:gridCol w="913261"/>
                <a:gridCol w="481999"/>
                <a:gridCol w="637380"/>
                <a:gridCol w="646893"/>
                <a:gridCol w="697630"/>
                <a:gridCol w="481999"/>
                <a:gridCol w="520052"/>
              </a:tblGrid>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graphicFrame>
        <p:nvGraphicFramePr>
          <p:cNvPr id="12" name="Chart 11"/>
          <p:cNvGraphicFramePr>
            <a:graphicFrameLocks/>
          </p:cNvGraphicFramePr>
          <p:nvPr/>
        </p:nvGraphicFramePr>
        <p:xfrm>
          <a:off x="1295400" y="1524000"/>
          <a:ext cx="7239000" cy="42767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HOA Dues – Do they seem high?</a:t>
            </a:r>
            <a:endParaRPr lang="en-US" dirty="0"/>
          </a:p>
        </p:txBody>
      </p:sp>
      <p:sp>
        <p:nvSpPr>
          <p:cNvPr id="5" name="TextBox 4"/>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11" name="Table 10"/>
          <p:cNvGraphicFramePr>
            <a:graphicFrameLocks noGrp="1"/>
          </p:cNvGraphicFramePr>
          <p:nvPr/>
        </p:nvGraphicFramePr>
        <p:xfrm>
          <a:off x="2025650" y="1809750"/>
          <a:ext cx="5092700" cy="3238500"/>
        </p:xfrm>
        <a:graphic>
          <a:graphicData uri="http://schemas.openxmlformats.org/drawingml/2006/table">
            <a:tbl>
              <a:tblPr/>
              <a:tblGrid>
                <a:gridCol w="142697"/>
                <a:gridCol w="114158"/>
                <a:gridCol w="190263"/>
                <a:gridCol w="266368"/>
                <a:gridCol w="913261"/>
                <a:gridCol w="481999"/>
                <a:gridCol w="637380"/>
                <a:gridCol w="646893"/>
                <a:gridCol w="697630"/>
                <a:gridCol w="481999"/>
                <a:gridCol w="520052"/>
              </a:tblGrid>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1619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graphicFrame>
        <p:nvGraphicFramePr>
          <p:cNvPr id="7" name="Chart 6"/>
          <p:cNvGraphicFramePr>
            <a:graphicFrameLocks/>
          </p:cNvGraphicFramePr>
          <p:nvPr/>
        </p:nvGraphicFramePr>
        <p:xfrm>
          <a:off x="1752600" y="1524000"/>
          <a:ext cx="6691313" cy="4757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nvGraphicFramePr>
        <p:xfrm>
          <a:off x="4343400" y="4419600"/>
          <a:ext cx="4254500" cy="1295400"/>
        </p:xfrm>
        <a:graphic>
          <a:graphicData uri="http://schemas.openxmlformats.org/drawingml/2006/table">
            <a:tbl>
              <a:tblPr/>
              <a:tblGrid>
                <a:gridCol w="1206500"/>
                <a:gridCol w="609600"/>
                <a:gridCol w="609600"/>
                <a:gridCol w="609600"/>
                <a:gridCol w="609600"/>
                <a:gridCol w="609600"/>
              </a:tblGrid>
              <a:tr h="323850">
                <a:tc>
                  <a:txBody>
                    <a:bodyPr/>
                    <a:lstStyle/>
                    <a:p>
                      <a:pPr algn="l" fontAlgn="b"/>
                      <a:r>
                        <a:rPr lang="en-US" sz="1000" b="0" i="0" u="none" strike="noStrike">
                          <a:latin typeface="Arial"/>
                        </a:rPr>
                        <a:t>HOA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Total Dues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Team Ranch</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Net Dues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Homes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Acres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61925">
                <a:tc>
                  <a:txBody>
                    <a:bodyPr/>
                    <a:lstStyle/>
                    <a:p>
                      <a:pPr algn="l" fontAlgn="b"/>
                      <a:r>
                        <a:rPr lang="en-US" sz="1000" b="0" i="0" u="none" strike="noStrike">
                          <a:latin typeface="Arial"/>
                        </a:rPr>
                        <a:t>La Bandera Phase III</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225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65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160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111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latin typeface="Arial"/>
                        </a:rPr>
                        <a:t>33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61925">
                <a:tc>
                  <a:txBody>
                    <a:bodyPr/>
                    <a:lstStyle/>
                    <a:p>
                      <a:pPr algn="l" fontAlgn="b"/>
                      <a:r>
                        <a:rPr lang="en-US" sz="1000" b="0" i="0" u="none" strike="noStrike">
                          <a:latin typeface="Arial"/>
                        </a:rPr>
                        <a:t>La Bandera Phase I</a:t>
                      </a:r>
                    </a:p>
                  </a:txBody>
                  <a:tcPr marL="0" marR="0" marT="0" marB="0" anchor="b">
                    <a:lnL>
                      <a:noFill/>
                    </a:lnL>
                    <a:lnR>
                      <a:noFill/>
                    </a:lnR>
                    <a:lnT>
                      <a:noFill/>
                    </a:lnT>
                    <a:lnB>
                      <a:noFill/>
                    </a:lnB>
                  </a:tcPr>
                </a:tc>
                <a:tc>
                  <a:txBody>
                    <a:bodyPr/>
                    <a:lstStyle/>
                    <a:p>
                      <a:pPr algn="r" fontAlgn="b"/>
                      <a:r>
                        <a:rPr lang="en-US" sz="1000" b="0" i="0" u="none" strike="noStrike">
                          <a:latin typeface="Arial"/>
                        </a:rPr>
                        <a:t>275</a:t>
                      </a:r>
                    </a:p>
                  </a:txBody>
                  <a:tcPr marL="0" marR="0" marT="0" marB="0" anchor="b">
                    <a:lnL>
                      <a:noFill/>
                    </a:lnL>
                    <a:lnR>
                      <a:noFill/>
                    </a:lnR>
                    <a:lnT>
                      <a:noFill/>
                    </a:lnT>
                    <a:lnB>
                      <a:noFill/>
                    </a:lnB>
                  </a:tcPr>
                </a:tc>
                <a:tc>
                  <a:txBody>
                    <a:bodyPr/>
                    <a:lstStyle/>
                    <a:p>
                      <a:pPr algn="r" fontAlgn="b"/>
                      <a:r>
                        <a:rPr lang="en-US" sz="1000" b="0" i="0" u="none" strike="noStrike">
                          <a:latin typeface="Arial"/>
                        </a:rPr>
                        <a:t>64</a:t>
                      </a:r>
                    </a:p>
                  </a:txBody>
                  <a:tcPr marL="0" marR="0" marT="0" marB="0" anchor="b">
                    <a:lnL>
                      <a:noFill/>
                    </a:lnL>
                    <a:lnR>
                      <a:noFill/>
                    </a:lnR>
                    <a:lnT>
                      <a:noFill/>
                    </a:lnT>
                    <a:lnB>
                      <a:noFill/>
                    </a:lnB>
                  </a:tcPr>
                </a:tc>
                <a:tc>
                  <a:txBody>
                    <a:bodyPr/>
                    <a:lstStyle/>
                    <a:p>
                      <a:pPr algn="r" fontAlgn="b"/>
                      <a:r>
                        <a:rPr lang="en-US" sz="1000" b="0" i="0" u="none" strike="noStrike">
                          <a:latin typeface="Arial"/>
                        </a:rPr>
                        <a:t>211</a:t>
                      </a:r>
                    </a:p>
                  </a:txBody>
                  <a:tcPr marL="0" marR="0" marT="0" marB="0" anchor="b">
                    <a:lnL>
                      <a:noFill/>
                    </a:lnL>
                    <a:lnR>
                      <a:noFill/>
                    </a:lnR>
                    <a:lnT>
                      <a:noFill/>
                    </a:lnT>
                    <a:lnB>
                      <a:noFill/>
                    </a:lnB>
                  </a:tcPr>
                </a:tc>
                <a:tc>
                  <a:txBody>
                    <a:bodyPr/>
                    <a:lstStyle/>
                    <a:p>
                      <a:pPr algn="r" fontAlgn="b"/>
                      <a:r>
                        <a:rPr lang="en-US" sz="1000" b="0" i="0" u="none" strike="noStrike">
                          <a:latin typeface="Arial"/>
                        </a:rPr>
                        <a:t>70</a:t>
                      </a:r>
                    </a:p>
                  </a:txBody>
                  <a:tcPr marL="0" marR="0" marT="0" marB="0" anchor="b">
                    <a:lnL>
                      <a:noFill/>
                    </a:lnL>
                    <a:lnR>
                      <a:noFill/>
                    </a:lnR>
                    <a:lnT>
                      <a:noFill/>
                    </a:lnT>
                    <a:lnB>
                      <a:noFill/>
                    </a:lnB>
                  </a:tcPr>
                </a:tc>
                <a:tc>
                  <a:txBody>
                    <a:bodyPr/>
                    <a:lstStyle/>
                    <a:p>
                      <a:pPr algn="r" fontAlgn="b"/>
                      <a:r>
                        <a:rPr lang="en-US" sz="1000" b="0" i="0" u="none" strike="noStrike">
                          <a:latin typeface="Arial"/>
                        </a:rPr>
                        <a:t>20</a:t>
                      </a:r>
                    </a:p>
                  </a:txBody>
                  <a:tcPr marL="0" marR="0" marT="0" marB="0" anchor="b">
                    <a:lnL>
                      <a:noFill/>
                    </a:lnL>
                    <a:lnR>
                      <a:noFill/>
                    </a:lnR>
                    <a:lnT>
                      <a:noFill/>
                    </a:lnT>
                    <a:lnB>
                      <a:noFill/>
                    </a:lnB>
                  </a:tcPr>
                </a:tc>
              </a:tr>
              <a:tr h="161925">
                <a:tc>
                  <a:txBody>
                    <a:bodyPr/>
                    <a:lstStyle/>
                    <a:p>
                      <a:pPr algn="l" fontAlgn="b"/>
                      <a:r>
                        <a:rPr lang="en-US" sz="1000" b="0" i="0" u="none" strike="noStrike">
                          <a:latin typeface="Arial"/>
                        </a:rPr>
                        <a:t>La Bandera Phase II</a:t>
                      </a:r>
                    </a:p>
                  </a:txBody>
                  <a:tcPr marL="0" marR="0" marT="0" marB="0" anchor="b">
                    <a:lnL>
                      <a:noFill/>
                    </a:lnL>
                    <a:lnR>
                      <a:noFill/>
                    </a:lnR>
                    <a:lnT>
                      <a:noFill/>
                    </a:lnT>
                    <a:lnB>
                      <a:noFill/>
                    </a:lnB>
                  </a:tcPr>
                </a:tc>
                <a:tc>
                  <a:txBody>
                    <a:bodyPr/>
                    <a:lstStyle/>
                    <a:p>
                      <a:pPr algn="r" fontAlgn="b"/>
                      <a:r>
                        <a:rPr lang="en-US" sz="1000" b="0" i="0" u="none" strike="noStrike">
                          <a:latin typeface="Arial"/>
                        </a:rPr>
                        <a:t>275</a:t>
                      </a:r>
                    </a:p>
                  </a:txBody>
                  <a:tcPr marL="0" marR="0" marT="0" marB="0" anchor="b">
                    <a:lnL>
                      <a:noFill/>
                    </a:lnL>
                    <a:lnR>
                      <a:noFill/>
                    </a:lnR>
                    <a:lnT>
                      <a:noFill/>
                    </a:lnT>
                    <a:lnB>
                      <a:noFill/>
                    </a:lnB>
                  </a:tcPr>
                </a:tc>
                <a:tc>
                  <a:txBody>
                    <a:bodyPr/>
                    <a:lstStyle/>
                    <a:p>
                      <a:pPr algn="r" fontAlgn="b"/>
                      <a:r>
                        <a:rPr lang="en-US" sz="1000" b="0" i="0" u="none" strike="noStrike">
                          <a:latin typeface="Arial"/>
                        </a:rPr>
                        <a:t>55</a:t>
                      </a:r>
                    </a:p>
                  </a:txBody>
                  <a:tcPr marL="0" marR="0" marT="0" marB="0" anchor="b">
                    <a:lnL>
                      <a:noFill/>
                    </a:lnL>
                    <a:lnR>
                      <a:noFill/>
                    </a:lnR>
                    <a:lnT>
                      <a:noFill/>
                    </a:lnT>
                    <a:lnB>
                      <a:noFill/>
                    </a:lnB>
                  </a:tcPr>
                </a:tc>
                <a:tc>
                  <a:txBody>
                    <a:bodyPr/>
                    <a:lstStyle/>
                    <a:p>
                      <a:pPr algn="r" fontAlgn="b"/>
                      <a:r>
                        <a:rPr lang="en-US" sz="1000" b="0" i="0" u="none" strike="noStrike">
                          <a:latin typeface="Arial"/>
                        </a:rPr>
                        <a:t>220</a:t>
                      </a:r>
                    </a:p>
                  </a:txBody>
                  <a:tcPr marL="0" marR="0" marT="0" marB="0" anchor="b">
                    <a:lnL>
                      <a:noFill/>
                    </a:lnL>
                    <a:lnR>
                      <a:noFill/>
                    </a:lnR>
                    <a:lnT>
                      <a:noFill/>
                    </a:lnT>
                    <a:lnB>
                      <a:noFill/>
                    </a:lnB>
                  </a:tcPr>
                </a:tc>
                <a:tc>
                  <a:txBody>
                    <a:bodyPr/>
                    <a:lstStyle/>
                    <a:p>
                      <a:pPr algn="r" fontAlgn="b"/>
                      <a:r>
                        <a:rPr lang="en-US" sz="1000" b="0" i="0" u="none" strike="noStrike">
                          <a:latin typeface="Arial"/>
                        </a:rPr>
                        <a:t>40</a:t>
                      </a:r>
                    </a:p>
                  </a:txBody>
                  <a:tcPr marL="0" marR="0" marT="0" marB="0" anchor="b">
                    <a:lnL>
                      <a:noFill/>
                    </a:lnL>
                    <a:lnR>
                      <a:noFill/>
                    </a:lnR>
                    <a:lnT>
                      <a:noFill/>
                    </a:lnT>
                    <a:lnB>
                      <a:noFill/>
                    </a:lnB>
                  </a:tcPr>
                </a:tc>
                <a:tc>
                  <a:txBody>
                    <a:bodyPr/>
                    <a:lstStyle/>
                    <a:p>
                      <a:pPr algn="r" fontAlgn="b"/>
                      <a:r>
                        <a:rPr lang="en-US" sz="1000" b="0" i="0" u="none" strike="noStrike">
                          <a:latin typeface="Arial"/>
                        </a:rPr>
                        <a:t>10</a:t>
                      </a:r>
                    </a:p>
                  </a:txBody>
                  <a:tcPr marL="0" marR="0" marT="0" marB="0" anchor="b">
                    <a:lnL>
                      <a:noFill/>
                    </a:lnL>
                    <a:lnR>
                      <a:noFill/>
                    </a:lnR>
                    <a:lnT>
                      <a:noFill/>
                    </a:lnT>
                    <a:lnB>
                      <a:noFill/>
                    </a:lnB>
                  </a:tcPr>
                </a:tc>
              </a:tr>
              <a:tr h="161925">
                <a:tc>
                  <a:txBody>
                    <a:bodyPr/>
                    <a:lstStyle/>
                    <a:p>
                      <a:pPr algn="l" fontAlgn="b"/>
                      <a:r>
                        <a:rPr lang="en-US" sz="1000" b="0" i="0" u="none" strike="noStrike">
                          <a:latin typeface="Arial"/>
                        </a:rPr>
                        <a:t>Reata Place</a:t>
                      </a:r>
                    </a:p>
                  </a:txBody>
                  <a:tcPr marL="0" marR="0" marT="0" marB="0" anchor="b">
                    <a:lnL>
                      <a:noFill/>
                    </a:lnL>
                    <a:lnR>
                      <a:noFill/>
                    </a:lnR>
                    <a:lnT>
                      <a:noFill/>
                    </a:lnT>
                    <a:lnB>
                      <a:noFill/>
                    </a:lnB>
                  </a:tcPr>
                </a:tc>
                <a:tc>
                  <a:txBody>
                    <a:bodyPr/>
                    <a:lstStyle/>
                    <a:p>
                      <a:pPr algn="r" fontAlgn="b"/>
                      <a:r>
                        <a:rPr lang="en-US" sz="1000" b="0" i="0" u="none" strike="noStrike">
                          <a:latin typeface="Arial"/>
                        </a:rPr>
                        <a:t>475</a:t>
                      </a:r>
                    </a:p>
                  </a:txBody>
                  <a:tcPr marL="0" marR="0" marT="0" marB="0" anchor="b">
                    <a:lnL>
                      <a:noFill/>
                    </a:lnL>
                    <a:lnR>
                      <a:noFill/>
                    </a:lnR>
                    <a:lnT>
                      <a:noFill/>
                    </a:lnT>
                    <a:lnB>
                      <a:noFill/>
                    </a:lnB>
                  </a:tcPr>
                </a:tc>
                <a:tc>
                  <a:txBody>
                    <a:bodyPr/>
                    <a:lstStyle/>
                    <a:p>
                      <a:pPr algn="r" fontAlgn="b"/>
                      <a:r>
                        <a:rPr lang="en-US" sz="1000" b="0" i="0" u="none" strike="noStrike">
                          <a:latin typeface="Arial"/>
                        </a:rPr>
                        <a:t>96</a:t>
                      </a:r>
                    </a:p>
                  </a:txBody>
                  <a:tcPr marL="0" marR="0" marT="0" marB="0" anchor="b">
                    <a:lnL>
                      <a:noFill/>
                    </a:lnL>
                    <a:lnR>
                      <a:noFill/>
                    </a:lnR>
                    <a:lnT>
                      <a:noFill/>
                    </a:lnT>
                    <a:lnB>
                      <a:noFill/>
                    </a:lnB>
                  </a:tcPr>
                </a:tc>
                <a:tc>
                  <a:txBody>
                    <a:bodyPr/>
                    <a:lstStyle/>
                    <a:p>
                      <a:pPr algn="r" fontAlgn="b"/>
                      <a:r>
                        <a:rPr lang="en-US" sz="1000" b="0" i="0" u="none" strike="noStrike">
                          <a:latin typeface="Arial"/>
                        </a:rPr>
                        <a:t>379</a:t>
                      </a:r>
                    </a:p>
                  </a:txBody>
                  <a:tcPr marL="0" marR="0" marT="0" marB="0" anchor="b">
                    <a:lnL>
                      <a:noFill/>
                    </a:lnL>
                    <a:lnR>
                      <a:noFill/>
                    </a:lnR>
                    <a:lnT>
                      <a:noFill/>
                    </a:lnT>
                    <a:lnB>
                      <a:noFill/>
                    </a:lnB>
                  </a:tcPr>
                </a:tc>
                <a:tc>
                  <a:txBody>
                    <a:bodyPr/>
                    <a:lstStyle/>
                    <a:p>
                      <a:pPr algn="r" fontAlgn="b"/>
                      <a:r>
                        <a:rPr lang="en-US" sz="1000" b="0" i="0" u="none" strike="noStrike">
                          <a:latin typeface="Arial"/>
                        </a:rPr>
                        <a:t>62</a:t>
                      </a:r>
                    </a:p>
                  </a:txBody>
                  <a:tcPr marL="0" marR="0" marT="0" marB="0" anchor="b">
                    <a:lnL>
                      <a:noFill/>
                    </a:lnL>
                    <a:lnR>
                      <a:noFill/>
                    </a:lnR>
                    <a:lnT>
                      <a:noFill/>
                    </a:lnT>
                    <a:lnB>
                      <a:noFill/>
                    </a:lnB>
                  </a:tcPr>
                </a:tc>
                <a:tc>
                  <a:txBody>
                    <a:bodyPr/>
                    <a:lstStyle/>
                    <a:p>
                      <a:pPr algn="r" fontAlgn="b"/>
                      <a:r>
                        <a:rPr lang="en-US" sz="1000" b="0" i="0" u="none" strike="noStrike">
                          <a:latin typeface="Arial"/>
                        </a:rPr>
                        <a:t>27</a:t>
                      </a:r>
                    </a:p>
                  </a:txBody>
                  <a:tcPr marL="0" marR="0" marT="0" marB="0" anchor="b">
                    <a:lnL>
                      <a:noFill/>
                    </a:lnL>
                    <a:lnR>
                      <a:noFill/>
                    </a:lnR>
                    <a:lnT>
                      <a:noFill/>
                    </a:lnT>
                    <a:lnB>
                      <a:noFill/>
                    </a:lnB>
                  </a:tcPr>
                </a:tc>
              </a:tr>
              <a:tr h="161925">
                <a:tc>
                  <a:txBody>
                    <a:bodyPr/>
                    <a:lstStyle/>
                    <a:p>
                      <a:pPr algn="l" fontAlgn="b"/>
                      <a:r>
                        <a:rPr lang="en-US" sz="1000" b="0" i="0" u="none" strike="noStrike">
                          <a:latin typeface="Arial"/>
                        </a:rPr>
                        <a:t>Reata West</a:t>
                      </a:r>
                    </a:p>
                  </a:txBody>
                  <a:tcPr marL="0" marR="0" marT="0" marB="0" anchor="b">
                    <a:lnL>
                      <a:noFill/>
                    </a:lnL>
                    <a:lnR>
                      <a:noFill/>
                    </a:lnR>
                    <a:lnT>
                      <a:noFill/>
                    </a:lnT>
                    <a:lnB>
                      <a:noFill/>
                    </a:lnB>
                  </a:tcPr>
                </a:tc>
                <a:tc>
                  <a:txBody>
                    <a:bodyPr/>
                    <a:lstStyle/>
                    <a:p>
                      <a:pPr algn="r" fontAlgn="b"/>
                      <a:r>
                        <a:rPr lang="en-US" sz="1000" b="0" i="0" u="none" strike="noStrike">
                          <a:latin typeface="Arial"/>
                        </a:rPr>
                        <a:t>1,150</a:t>
                      </a:r>
                    </a:p>
                  </a:txBody>
                  <a:tcPr marL="0" marR="0" marT="0" marB="0" anchor="b">
                    <a:lnL>
                      <a:noFill/>
                    </a:lnL>
                    <a:lnR>
                      <a:noFill/>
                    </a:lnR>
                    <a:lnT>
                      <a:noFill/>
                    </a:lnT>
                    <a:lnB>
                      <a:noFill/>
                    </a:lnB>
                  </a:tcPr>
                </a:tc>
                <a:tc>
                  <a:txBody>
                    <a:bodyPr/>
                    <a:lstStyle/>
                    <a:p>
                      <a:pPr algn="r" fontAlgn="b"/>
                      <a:r>
                        <a:rPr lang="en-US" sz="1000" b="0" i="0" u="none" strike="noStrike">
                          <a:latin typeface="Arial"/>
                        </a:rPr>
                        <a:t>60</a:t>
                      </a:r>
                    </a:p>
                  </a:txBody>
                  <a:tcPr marL="0" marR="0" marT="0" marB="0" anchor="b">
                    <a:lnL>
                      <a:noFill/>
                    </a:lnL>
                    <a:lnR>
                      <a:noFill/>
                    </a:lnR>
                    <a:lnT>
                      <a:noFill/>
                    </a:lnT>
                    <a:lnB>
                      <a:noFill/>
                    </a:lnB>
                  </a:tcPr>
                </a:tc>
                <a:tc>
                  <a:txBody>
                    <a:bodyPr/>
                    <a:lstStyle/>
                    <a:p>
                      <a:pPr algn="r" fontAlgn="b"/>
                      <a:r>
                        <a:rPr lang="en-US" sz="1000" b="0" i="0" u="none" strike="noStrike">
                          <a:latin typeface="Arial"/>
                        </a:rPr>
                        <a:t>1,090</a:t>
                      </a:r>
                    </a:p>
                  </a:txBody>
                  <a:tcPr marL="0" marR="0" marT="0" marB="0" anchor="b">
                    <a:lnL>
                      <a:noFill/>
                    </a:lnL>
                    <a:lnR>
                      <a:noFill/>
                    </a:lnR>
                    <a:lnT>
                      <a:noFill/>
                    </a:lnT>
                    <a:lnB>
                      <a:noFill/>
                    </a:lnB>
                  </a:tcPr>
                </a:tc>
                <a:tc>
                  <a:txBody>
                    <a:bodyPr/>
                    <a:lstStyle/>
                    <a:p>
                      <a:pPr algn="r" fontAlgn="b"/>
                      <a:r>
                        <a:rPr lang="en-US" sz="1000" b="0" i="0" u="none" strike="noStrike">
                          <a:latin typeface="Arial"/>
                        </a:rPr>
                        <a:t>45</a:t>
                      </a:r>
                    </a:p>
                  </a:txBody>
                  <a:tcPr marL="0" marR="0" marT="0" marB="0" anchor="b">
                    <a:lnL>
                      <a:noFill/>
                    </a:lnL>
                    <a:lnR>
                      <a:noFill/>
                    </a:lnR>
                    <a:lnT>
                      <a:noFill/>
                    </a:lnT>
                    <a:lnB>
                      <a:noFill/>
                    </a:lnB>
                  </a:tcPr>
                </a:tc>
                <a:tc>
                  <a:txBody>
                    <a:bodyPr/>
                    <a:lstStyle/>
                    <a:p>
                      <a:pPr algn="r" fontAlgn="b"/>
                      <a:r>
                        <a:rPr lang="en-US" sz="1000" b="0" i="0" u="none" strike="noStrike">
                          <a:latin typeface="Arial"/>
                        </a:rPr>
                        <a:t>12</a:t>
                      </a:r>
                    </a:p>
                  </a:txBody>
                  <a:tcPr marL="0" marR="0" marT="0" marB="0" anchor="b">
                    <a:lnL>
                      <a:noFill/>
                    </a:lnL>
                    <a:lnR>
                      <a:noFill/>
                    </a:lnR>
                    <a:lnT>
                      <a:noFill/>
                    </a:lnT>
                    <a:lnB>
                      <a:noFill/>
                    </a:lnB>
                  </a:tcPr>
                </a:tc>
              </a:tr>
              <a:tr h="161925">
                <a:tc>
                  <a:txBody>
                    <a:bodyPr/>
                    <a:lstStyle/>
                    <a:p>
                      <a:pPr algn="l" fontAlgn="b"/>
                      <a:r>
                        <a:rPr lang="en-US" sz="1000" b="0" i="0" u="none" strike="noStrike">
                          <a:latin typeface="Arial"/>
                        </a:rPr>
                        <a:t>La Cantera</a:t>
                      </a:r>
                    </a:p>
                  </a:txBody>
                  <a:tcPr marL="0" marR="0" marT="0" marB="0" anchor="b">
                    <a:lnL>
                      <a:noFill/>
                    </a:lnL>
                    <a:lnR>
                      <a:noFill/>
                    </a:lnR>
                    <a:lnT>
                      <a:noFill/>
                    </a:lnT>
                    <a:lnB>
                      <a:noFill/>
                    </a:lnB>
                  </a:tcPr>
                </a:tc>
                <a:tc>
                  <a:txBody>
                    <a:bodyPr/>
                    <a:lstStyle/>
                    <a:p>
                      <a:pPr algn="r" fontAlgn="b"/>
                      <a:r>
                        <a:rPr lang="en-US" sz="1000" b="0" i="0" u="none" strike="noStrike">
                          <a:latin typeface="Arial"/>
                        </a:rPr>
                        <a:t>2,500</a:t>
                      </a:r>
                    </a:p>
                  </a:txBody>
                  <a:tcPr marL="0" marR="0" marT="0" marB="0" anchor="b">
                    <a:lnL>
                      <a:noFill/>
                    </a:lnL>
                    <a:lnR>
                      <a:noFill/>
                    </a:lnR>
                    <a:lnT>
                      <a:noFill/>
                    </a:lnT>
                    <a:lnB>
                      <a:noFill/>
                    </a:lnB>
                  </a:tcPr>
                </a:tc>
                <a:tc>
                  <a:txBody>
                    <a:bodyPr/>
                    <a:lstStyle/>
                    <a:p>
                      <a:pPr algn="r" fontAlgn="b"/>
                      <a:r>
                        <a:rPr lang="en-US" sz="1000" b="0" i="0" u="none" strike="noStrike">
                          <a:latin typeface="Arial"/>
                        </a:rPr>
                        <a:t>310</a:t>
                      </a:r>
                    </a:p>
                  </a:txBody>
                  <a:tcPr marL="0" marR="0" marT="0" marB="0" anchor="b">
                    <a:lnL>
                      <a:noFill/>
                    </a:lnL>
                    <a:lnR>
                      <a:noFill/>
                    </a:lnR>
                    <a:lnT>
                      <a:noFill/>
                    </a:lnT>
                    <a:lnB>
                      <a:noFill/>
                    </a:lnB>
                  </a:tcPr>
                </a:tc>
                <a:tc>
                  <a:txBody>
                    <a:bodyPr/>
                    <a:lstStyle/>
                    <a:p>
                      <a:pPr algn="r" fontAlgn="b"/>
                      <a:r>
                        <a:rPr lang="en-US" sz="1000" b="0" i="0" u="none" strike="noStrike">
                          <a:latin typeface="Arial"/>
                        </a:rPr>
                        <a:t>2,190</a:t>
                      </a:r>
                    </a:p>
                  </a:txBody>
                  <a:tcPr marL="0" marR="0" marT="0" marB="0" anchor="b">
                    <a:lnL>
                      <a:noFill/>
                    </a:lnL>
                    <a:lnR>
                      <a:noFill/>
                    </a:lnR>
                    <a:lnT>
                      <a:noFill/>
                    </a:lnT>
                    <a:lnB>
                      <a:noFill/>
                    </a:lnB>
                  </a:tcPr>
                </a:tc>
                <a:tc>
                  <a:txBody>
                    <a:bodyPr/>
                    <a:lstStyle/>
                    <a:p>
                      <a:pPr algn="r" fontAlgn="b"/>
                      <a:r>
                        <a:rPr lang="en-US" sz="1000" b="0" i="0" u="none" strike="noStrike">
                          <a:latin typeface="Arial"/>
                        </a:rPr>
                        <a:t>95</a:t>
                      </a:r>
                    </a:p>
                  </a:txBody>
                  <a:tcPr marL="0" marR="0" marT="0" marB="0" anchor="b">
                    <a:lnL>
                      <a:noFill/>
                    </a:lnL>
                    <a:lnR>
                      <a:noFill/>
                    </a:lnR>
                    <a:lnT>
                      <a:noFill/>
                    </a:lnT>
                    <a:lnB>
                      <a:noFill/>
                    </a:lnB>
                  </a:tcPr>
                </a:tc>
                <a:tc>
                  <a:txBody>
                    <a:bodyPr/>
                    <a:lstStyle/>
                    <a:p>
                      <a:pPr algn="r" fontAlgn="b"/>
                      <a:r>
                        <a:rPr lang="en-US" sz="1000" b="0" i="0" u="none" strike="noStrike" dirty="0">
                          <a:latin typeface="Arial"/>
                        </a:rPr>
                        <a:t>134</a:t>
                      </a: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HOA Financial Position</a:t>
            </a: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5" name="Table 4"/>
          <p:cNvGraphicFramePr>
            <a:graphicFrameLocks noGrp="1"/>
          </p:cNvGraphicFramePr>
          <p:nvPr/>
        </p:nvGraphicFramePr>
        <p:xfrm>
          <a:off x="2362200" y="1371600"/>
          <a:ext cx="5638800" cy="4953002"/>
        </p:xfrm>
        <a:graphic>
          <a:graphicData uri="http://schemas.openxmlformats.org/drawingml/2006/table">
            <a:tbl>
              <a:tblPr/>
              <a:tblGrid>
                <a:gridCol w="262740"/>
                <a:gridCol w="181897"/>
                <a:gridCol w="3435828"/>
                <a:gridCol w="1313699"/>
                <a:gridCol w="222318"/>
                <a:gridCol w="222318"/>
              </a:tblGrid>
              <a:tr h="269312">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69312">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57603">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1" i="0" u="none" strike="noStrike">
                          <a:latin typeface="Arial"/>
                        </a:rPr>
                        <a:t>ASSETS</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57603">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Cash</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23,271.57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57603">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Cash (CDs)</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30,000.00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57603">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A/R Unpaid Dues (0 Homes)</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57603">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9312">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1" i="0" u="none" strike="noStrike">
                          <a:latin typeface="Arial"/>
                        </a:rPr>
                        <a:t>LIABILITIES</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9312">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Master HOA Payable - 2015</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(7,202.80)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57603">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2016 Prepaid HOA Dues</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57603">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Wall Maint Fund</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(33,300.00)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57603">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Est. Water Through Feb 2016</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(1,833.33)</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57603">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Est. Lawn Through Feb 2016</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(6,633.00)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57603">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Est. Insurance Through Feb 2016</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57603">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Est. Other Through Feb 2016</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(710.42)</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57603">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57603">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1" i="0" u="none" strike="noStrike">
                          <a:latin typeface="Arial"/>
                        </a:rPr>
                        <a:t>EQUITY - NET ASSETS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3,592.02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9312">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57603">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Alternative HOA Management?</a:t>
            </a:r>
            <a:endParaRPr lang="en-US" dirty="0"/>
          </a:p>
        </p:txBody>
      </p:sp>
      <p:sp>
        <p:nvSpPr>
          <p:cNvPr id="3" name="Content Placeholder 2"/>
          <p:cNvSpPr>
            <a:spLocks noGrp="1"/>
          </p:cNvSpPr>
          <p:nvPr>
            <p:ph idx="1"/>
          </p:nvPr>
        </p:nvSpPr>
        <p:spPr/>
        <p:txBody>
          <a:bodyPr>
            <a:normAutofit/>
          </a:bodyPr>
          <a:lstStyle/>
          <a:p>
            <a:pPr marL="82296" indent="0">
              <a:buNone/>
            </a:pPr>
            <a:r>
              <a:rPr lang="en-US" sz="1600" dirty="0" smtClean="0"/>
              <a:t>Many HOA’s outsource their management to a third party company with expertise.  </a:t>
            </a:r>
          </a:p>
          <a:p>
            <a:pPr marL="82296" indent="0">
              <a:buNone/>
            </a:pPr>
            <a:endParaRPr lang="en-US" sz="1600" dirty="0"/>
          </a:p>
          <a:p>
            <a:pPr marL="82296" indent="0">
              <a:buNone/>
            </a:pPr>
            <a:r>
              <a:rPr lang="en-US" sz="1600" dirty="0" smtClean="0"/>
              <a:t>There are downsides to this alternative:</a:t>
            </a:r>
          </a:p>
          <a:p>
            <a:pPr marL="596646" indent="-514350">
              <a:buFont typeface="Wingdings 2"/>
              <a:buAutoNum type="alphaLcParenR"/>
            </a:pPr>
            <a:r>
              <a:rPr lang="en-US" sz="1600" dirty="0"/>
              <a:t>The cost of these services is approximately $8,000 per year – or an additional $72 per homeowner.</a:t>
            </a:r>
          </a:p>
          <a:p>
            <a:pPr marL="596646" indent="-514350">
              <a:buAutoNum type="alphaLcParenR"/>
            </a:pPr>
            <a:r>
              <a:rPr lang="en-US" sz="1600" dirty="0" smtClean="0"/>
              <a:t>Management company is likely to be significantly more conservative on the application of covenants.</a:t>
            </a:r>
          </a:p>
          <a:p>
            <a:pPr marL="596646" indent="-514350">
              <a:buAutoNum type="alphaLcParenR"/>
            </a:pPr>
            <a:r>
              <a:rPr lang="en-US" sz="1600" dirty="0" smtClean="0"/>
              <a:t>Late fees would be more strictly applied (and much more severe).</a:t>
            </a:r>
          </a:p>
          <a:p>
            <a:pPr marL="596646" indent="-514350">
              <a:buFont typeface="Wingdings 2"/>
              <a:buAutoNum type="alphaLcParenR"/>
            </a:pPr>
            <a:r>
              <a:rPr lang="en-US" sz="1600" dirty="0"/>
              <a:t>Resale certificates are $270 instead of $50.</a:t>
            </a:r>
          </a:p>
          <a:p>
            <a:pPr marL="596646" indent="-514350">
              <a:buAutoNum type="alphaLcParenR"/>
            </a:pPr>
            <a:endParaRPr lang="en-US" sz="1600" dirty="0"/>
          </a:p>
          <a:p>
            <a:pPr marL="82296" indent="0">
              <a:buNone/>
            </a:pPr>
            <a:r>
              <a:rPr lang="en-US" sz="1600" dirty="0" smtClean="0"/>
              <a:t>There are also upsides:</a:t>
            </a:r>
          </a:p>
          <a:p>
            <a:pPr marL="596646" indent="-514350">
              <a:buAutoNum type="alphaLcParenR"/>
            </a:pPr>
            <a:r>
              <a:rPr lang="en-US" sz="1600" dirty="0" smtClean="0"/>
              <a:t>Homeowners would have a more “businesslike” experience with the HOA. </a:t>
            </a:r>
          </a:p>
          <a:p>
            <a:pPr marL="596646" indent="-514350">
              <a:buAutoNum type="alphaLcParenR"/>
            </a:pPr>
            <a:r>
              <a:rPr lang="en-US" sz="1600" dirty="0" smtClean="0"/>
              <a:t>The HOA would be more “patrolled” in terms of covenant violations.</a:t>
            </a:r>
          </a:p>
          <a:p>
            <a:pPr marL="596646" indent="-514350">
              <a:buAutoNum type="alphaLcParenR"/>
            </a:pPr>
            <a:r>
              <a:rPr lang="en-US" sz="1600" dirty="0" smtClean="0"/>
              <a:t>Homeowners who fail to pay dues would be pursued via more formal methods (collection letters and attorney letters instead of door knocking).</a:t>
            </a:r>
            <a:endParaRPr lang="en-US" sz="1600" dirty="0"/>
          </a:p>
        </p:txBody>
      </p:sp>
    </p:spTree>
    <p:extLst>
      <p:ext uri="{BB962C8B-B14F-4D97-AF65-F5344CB8AC3E}">
        <p14:creationId xmlns="" xmlns:p14="http://schemas.microsoft.com/office/powerpoint/2010/main" val="545386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Wish List (Pending Projects)</a:t>
            </a:r>
            <a:endParaRPr lang="en-US" dirty="0"/>
          </a:p>
        </p:txBody>
      </p:sp>
      <p:sp>
        <p:nvSpPr>
          <p:cNvPr id="3" name="Content Placeholder 2"/>
          <p:cNvSpPr>
            <a:spLocks noGrp="1"/>
          </p:cNvSpPr>
          <p:nvPr>
            <p:ph idx="1"/>
          </p:nvPr>
        </p:nvSpPr>
        <p:spPr>
          <a:xfrm>
            <a:off x="1435608" y="1905000"/>
            <a:ext cx="7498080" cy="4343400"/>
          </a:xfrm>
        </p:spPr>
        <p:txBody>
          <a:bodyPr/>
          <a:lstStyle/>
          <a:p>
            <a:r>
              <a:rPr lang="en-US" dirty="0" smtClean="0"/>
              <a:t>Suggestions?</a:t>
            </a:r>
          </a:p>
          <a:p>
            <a:endParaRPr lang="en-US" dirty="0" smtClean="0"/>
          </a:p>
          <a:p>
            <a:endParaRPr lang="en-US" dirty="0"/>
          </a:p>
        </p:txBody>
      </p:sp>
      <p:sp>
        <p:nvSpPr>
          <p:cNvPr id="6" name="TextBox 5"/>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Neighborhood</a:t>
            </a:r>
          </a:p>
          <a:p>
            <a:pPr algn="ctr">
              <a:buNone/>
            </a:pPr>
            <a:r>
              <a:rPr lang="en-US" sz="6000" dirty="0" smtClean="0">
                <a:latin typeface="Arial Black" pitchFamily="34" charset="0"/>
              </a:rPr>
              <a:t>Crime Watch</a:t>
            </a:r>
          </a:p>
          <a:p>
            <a:pPr algn="ctr">
              <a:buNone/>
            </a:pPr>
            <a:r>
              <a:rPr lang="en-US" sz="6000" dirty="0" smtClean="0">
                <a:latin typeface="Arial Black" pitchFamily="34" charset="0"/>
              </a:rPr>
              <a:t>Presentation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La Bandera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La Bandera HOA has an organized Benbrook Neighborhood Watch program. Members are constantly on the lookout for suspicious activity, open garage doors, unusual cars not normally in the neighborhood, and other various signs of possible criminal activity. </a:t>
            </a:r>
          </a:p>
          <a:p>
            <a:r>
              <a:rPr lang="en-US" dirty="0" smtClean="0"/>
              <a:t>If you happen to spot anything suspicious please do not hesitate to call the City of Benbrook at </a:t>
            </a:r>
            <a:r>
              <a:rPr lang="en-US" b="1" u="sng" dirty="0" smtClean="0"/>
              <a:t>817-249-4803</a:t>
            </a:r>
            <a:r>
              <a:rPr lang="en-US" dirty="0" smtClean="0"/>
              <a:t> or dial 911 if it is an emergency. </a:t>
            </a:r>
          </a:p>
          <a:p>
            <a:r>
              <a:rPr lang="en-US" dirty="0" smtClean="0"/>
              <a:t>If you are interested in volunteering please contact the HOA.</a:t>
            </a:r>
          </a:p>
          <a:p>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0"/>
            <a:ext cx="7848600" cy="5867400"/>
          </a:xfrm>
        </p:spPr>
        <p:txBody>
          <a:bodyPr>
            <a:normAutofit/>
          </a:bodyPr>
          <a:lstStyle/>
          <a:p>
            <a:pPr algn="ctr">
              <a:buNone/>
            </a:pPr>
            <a:r>
              <a:rPr lang="en-US" sz="4000" dirty="0" smtClean="0"/>
              <a:t>BEFORE WE BEGIN</a:t>
            </a:r>
          </a:p>
          <a:p>
            <a:pPr algn="ctr">
              <a:buNone/>
            </a:pPr>
            <a:endParaRPr lang="en-US" sz="2400" dirty="0" smtClean="0"/>
          </a:p>
          <a:p>
            <a:r>
              <a:rPr lang="en-US" sz="2800" dirty="0" smtClean="0"/>
              <a:t>Did you sign the voting/attendance list?</a:t>
            </a:r>
          </a:p>
          <a:p>
            <a:pPr lvl="1"/>
            <a:r>
              <a:rPr lang="en-US" sz="2400" dirty="0" smtClean="0"/>
              <a:t>If not, please do so now.</a:t>
            </a:r>
          </a:p>
          <a:p>
            <a:pPr lvl="1"/>
            <a:r>
              <a:rPr lang="en-US" sz="2400" dirty="0" smtClean="0"/>
              <a:t>One signature is required for each address present.</a:t>
            </a:r>
          </a:p>
          <a:p>
            <a:pPr lvl="1"/>
            <a:r>
              <a:rPr lang="en-US" sz="2400" dirty="0" smtClean="0"/>
              <a:t>This list is used to verify our ballot totals for the election of the board at the end of this meeting.</a:t>
            </a:r>
          </a:p>
          <a:p>
            <a:pPr lvl="1"/>
            <a:r>
              <a:rPr lang="en-US" sz="2400" dirty="0" smtClean="0"/>
              <a:t>Each address is allowed one vote/one ballot.</a:t>
            </a:r>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Neighborhood Division</a:t>
            </a: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pic>
        <p:nvPicPr>
          <p:cNvPr id="1027" name="Picture 3"/>
          <p:cNvPicPr>
            <a:picLocks noChangeAspect="1" noChangeArrowheads="1"/>
          </p:cNvPicPr>
          <p:nvPr/>
        </p:nvPicPr>
        <p:blipFill>
          <a:blip r:embed="rId2" cstate="print"/>
          <a:srcRect/>
          <a:stretch>
            <a:fillRect/>
          </a:stretch>
        </p:blipFill>
        <p:spPr bwMode="auto">
          <a:xfrm>
            <a:off x="1143000" y="1219200"/>
            <a:ext cx="7872413"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Architectural</a:t>
            </a:r>
          </a:p>
          <a:p>
            <a:pPr algn="ctr">
              <a:buNone/>
            </a:pPr>
            <a:r>
              <a:rPr lang="en-US" sz="6000" dirty="0" smtClean="0">
                <a:latin typeface="Arial Black" pitchFamily="34" charset="0"/>
              </a:rPr>
              <a:t>Control</a:t>
            </a:r>
          </a:p>
          <a:p>
            <a:pPr algn="ctr">
              <a:buNone/>
            </a:pPr>
            <a:r>
              <a:rPr lang="en-US" sz="6000" dirty="0" smtClean="0">
                <a:latin typeface="Arial Black" pitchFamily="34" charset="0"/>
              </a:rPr>
              <a:t>Committee (ACC)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 Member </a:t>
            </a:r>
            <a:r>
              <a:rPr lang="en-US" smtClean="0"/>
              <a:t>Duites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purpose of the ACC is to assure that any installation, construction, or alteration of any structure is in conformity and harmony of external design and general quality of the subdivision.</a:t>
            </a:r>
          </a:p>
          <a:p>
            <a:r>
              <a:rPr lang="en-US" dirty="0" smtClean="0"/>
              <a:t>No structure shall be commenced, erected, placed, moved onto, or permitted to remain on any lot, nor shall any existing structure or lot, including without limitation, any change of exterior color, unless plans and specifications therefore shall have been submitted to and approved in writing by the ACC.</a:t>
            </a:r>
          </a:p>
          <a:p>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www.NextDoor.com</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19200" y="1371600"/>
            <a:ext cx="7499350" cy="3730895"/>
          </a:xfrm>
          <a:prstGeom prst="rect">
            <a:avLst/>
          </a:prstGeom>
          <a:noFill/>
          <a:ln w="9525">
            <a:noFill/>
            <a:miter lim="800000"/>
            <a:headEnd/>
            <a:tailEnd/>
          </a:ln>
        </p:spPr>
      </p:pic>
      <p:sp>
        <p:nvSpPr>
          <p:cNvPr id="5" name="TextBox 4"/>
          <p:cNvSpPr txBox="1"/>
          <p:nvPr/>
        </p:nvSpPr>
        <p:spPr>
          <a:xfrm>
            <a:off x="1524000" y="5715000"/>
            <a:ext cx="7086600" cy="646331"/>
          </a:xfrm>
          <a:prstGeom prst="rect">
            <a:avLst/>
          </a:prstGeom>
          <a:noFill/>
        </p:spPr>
        <p:txBody>
          <a:bodyPr wrap="square" rtlCol="0">
            <a:spAutoFit/>
          </a:bodyPr>
          <a:lstStyle/>
          <a:p>
            <a:r>
              <a:rPr lang="en-US" dirty="0" smtClean="0"/>
              <a:t>If you would like to join our neighborhood network please send an email to lb3hoa@gmail.com.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Ranch Monument</a:t>
            </a:r>
            <a:endParaRPr lang="en-US" dirty="0"/>
          </a:p>
        </p:txBody>
      </p:sp>
      <p:sp>
        <p:nvSpPr>
          <p:cNvPr id="3" name="Content Placeholder 2"/>
          <p:cNvSpPr>
            <a:spLocks noGrp="1"/>
          </p:cNvSpPr>
          <p:nvPr>
            <p:ph idx="1"/>
          </p:nvPr>
        </p:nvSpPr>
        <p:spPr/>
        <p:txBody>
          <a:bodyPr/>
          <a:lstStyle/>
          <a:p>
            <a:pPr>
              <a:buNone/>
            </a:pPr>
            <a:r>
              <a:rPr lang="en-US" dirty="0" smtClean="0"/>
              <a:t>Might be added by Summer of 2015?!?</a:t>
            </a:r>
            <a:endParaRPr lang="en-US" dirty="0"/>
          </a:p>
        </p:txBody>
      </p:sp>
      <p:pic>
        <p:nvPicPr>
          <p:cNvPr id="43009" name="Picture 1"/>
          <p:cNvPicPr>
            <a:picLocks noChangeAspect="1" noChangeArrowheads="1"/>
          </p:cNvPicPr>
          <p:nvPr/>
        </p:nvPicPr>
        <p:blipFill>
          <a:blip r:embed="rId2" cstate="print"/>
          <a:srcRect/>
          <a:stretch>
            <a:fillRect/>
          </a:stretch>
        </p:blipFill>
        <p:spPr bwMode="auto">
          <a:xfrm>
            <a:off x="1295400" y="2819400"/>
            <a:ext cx="7596275" cy="365585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0B04A3D-F79B-4C5F-9089-A0BC032C78C4}" type="slidenum">
              <a:rPr lang="en-US"/>
              <a:pPr/>
              <a:t>25</a:t>
            </a:fld>
            <a:endParaRPr lang="en-US"/>
          </a:p>
        </p:txBody>
      </p:sp>
      <p:sp>
        <p:nvSpPr>
          <p:cNvPr id="180230" name="Rectangle 6"/>
          <p:cNvSpPr>
            <a:spLocks noChangeArrowheads="1"/>
          </p:cNvSpPr>
          <p:nvPr/>
        </p:nvSpPr>
        <p:spPr bwMode="auto">
          <a:xfrm>
            <a:off x="1371600" y="2667000"/>
            <a:ext cx="7315200" cy="1323439"/>
          </a:xfrm>
          <a:prstGeom prst="rect">
            <a:avLst/>
          </a:prstGeom>
          <a:noFill/>
          <a:ln w="9525">
            <a:noFill/>
            <a:miter lim="800000"/>
            <a:headEnd/>
            <a:tailEnd/>
          </a:ln>
          <a:effectLst/>
        </p:spPr>
        <p:txBody>
          <a:bodyPr wrap="square">
            <a:spAutoFit/>
          </a:bodyPr>
          <a:lstStyle/>
          <a:p>
            <a:pPr algn="ctr">
              <a:spcBef>
                <a:spcPct val="20000"/>
              </a:spcBef>
            </a:pPr>
            <a:r>
              <a:rPr lang="en-US" sz="8000" dirty="0" smtClean="0"/>
              <a:t>Questions?</a:t>
            </a:r>
            <a:endParaRPr lang="en-US" sz="8000"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Election of </a:t>
            </a:r>
          </a:p>
          <a:p>
            <a:pPr algn="ctr">
              <a:buNone/>
            </a:pPr>
            <a:r>
              <a:rPr lang="en-US" sz="6000" dirty="0" smtClean="0">
                <a:latin typeface="Arial Black" pitchFamily="34" charset="0"/>
              </a:rPr>
              <a:t>2015 </a:t>
            </a:r>
            <a:r>
              <a:rPr lang="en-US" sz="6000" dirty="0" smtClean="0">
                <a:latin typeface="Arial Black" pitchFamily="34" charset="0"/>
              </a:rPr>
              <a:t>– </a:t>
            </a:r>
            <a:r>
              <a:rPr lang="en-US" sz="6000" dirty="0" smtClean="0">
                <a:latin typeface="Arial Black" pitchFamily="34" charset="0"/>
              </a:rPr>
              <a:t>2016 </a:t>
            </a:r>
            <a:r>
              <a:rPr lang="en-US" sz="6000" dirty="0" smtClean="0">
                <a:latin typeface="Arial Black" pitchFamily="34" charset="0"/>
              </a:rPr>
              <a:t>Board Members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7467600" cy="5897563"/>
          </a:xfrm>
        </p:spPr>
        <p:txBody>
          <a:bodyPr>
            <a:normAutofit/>
          </a:bodyPr>
          <a:lstStyle/>
          <a:p>
            <a:pPr algn="ctr">
              <a:buNone/>
            </a:pPr>
            <a:r>
              <a:rPr lang="en-US" sz="4400" dirty="0" smtClean="0"/>
              <a:t>AGENDA</a:t>
            </a:r>
          </a:p>
          <a:p>
            <a:r>
              <a:rPr lang="en-US" sz="2800" dirty="0" smtClean="0"/>
              <a:t>Introduce board and committee members</a:t>
            </a:r>
          </a:p>
          <a:p>
            <a:r>
              <a:rPr lang="en-US" sz="2800" dirty="0" smtClean="0"/>
              <a:t>Review of past 12 months HOA actions</a:t>
            </a:r>
          </a:p>
          <a:p>
            <a:r>
              <a:rPr lang="en-US" sz="2800" dirty="0" smtClean="0"/>
              <a:t>Financial statements and forecast</a:t>
            </a:r>
          </a:p>
          <a:p>
            <a:r>
              <a:rPr lang="en-US" sz="2800" dirty="0" smtClean="0"/>
              <a:t>Review Protect La Bandera (Neighborhood Watch Program) </a:t>
            </a:r>
          </a:p>
          <a:p>
            <a:r>
              <a:rPr lang="en-US" sz="2800" dirty="0" smtClean="0"/>
              <a:t>Review Architectural Control Committee (ACC</a:t>
            </a:r>
            <a:r>
              <a:rPr lang="en-US" sz="2800" dirty="0" smtClean="0"/>
              <a:t>)</a:t>
            </a:r>
          </a:p>
          <a:p>
            <a:r>
              <a:rPr lang="en-US" sz="2800" dirty="0" smtClean="0"/>
              <a:t>Review </a:t>
            </a:r>
            <a:r>
              <a:rPr lang="en-US" sz="2800" dirty="0" err="1" smtClean="0"/>
              <a:t>NextDoor</a:t>
            </a:r>
            <a:endParaRPr lang="en-US" sz="2800" dirty="0" smtClean="0"/>
          </a:p>
          <a:p>
            <a:r>
              <a:rPr lang="en-US" sz="2800" dirty="0" smtClean="0"/>
              <a:t>Review Monument</a:t>
            </a:r>
            <a:endParaRPr lang="en-US" sz="2800" dirty="0" smtClean="0"/>
          </a:p>
          <a:p>
            <a:r>
              <a:rPr lang="en-US" sz="2800" dirty="0" smtClean="0"/>
              <a:t>Election </a:t>
            </a:r>
            <a:r>
              <a:rPr lang="en-US" sz="2800" dirty="0" smtClean="0"/>
              <a:t>of 2014 – 2015 board members</a:t>
            </a:r>
          </a:p>
          <a:p>
            <a:pPr algn="ctr">
              <a:buNone/>
            </a:pP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Introduce Board,</a:t>
            </a:r>
          </a:p>
          <a:p>
            <a:pPr algn="ctr">
              <a:buNone/>
            </a:pPr>
            <a:r>
              <a:rPr lang="en-US" sz="6000" dirty="0" smtClean="0">
                <a:latin typeface="Arial Black" pitchFamily="34" charset="0"/>
              </a:rPr>
              <a:t>ACC, and Protect</a:t>
            </a:r>
          </a:p>
          <a:p>
            <a:pPr algn="ctr">
              <a:buNone/>
            </a:pPr>
            <a:r>
              <a:rPr lang="en-US" sz="6000" dirty="0" smtClean="0">
                <a:latin typeface="Arial Black" pitchFamily="34" charset="0"/>
              </a:rPr>
              <a:t>La Bandera</a:t>
            </a:r>
          </a:p>
          <a:p>
            <a:pPr algn="ctr">
              <a:buNone/>
            </a:pPr>
            <a:r>
              <a:rPr lang="en-US" sz="6000" dirty="0" smtClean="0">
                <a:latin typeface="Arial Black" pitchFamily="34" charset="0"/>
              </a:rPr>
              <a:t>Members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762000"/>
            <a:ext cx="7498080" cy="4800600"/>
          </a:xfrm>
        </p:spPr>
        <p:txBody>
          <a:bodyPr/>
          <a:lstStyle/>
          <a:p>
            <a:pPr algn="ctr">
              <a:buNone/>
            </a:pPr>
            <a:r>
              <a:rPr lang="en-US" sz="4000" dirty="0" smtClean="0"/>
              <a:t>CURRENT BOARD MEMBERS</a:t>
            </a:r>
          </a:p>
          <a:p>
            <a:pPr>
              <a:buNone/>
            </a:pPr>
            <a:endParaRPr lang="en-US" dirty="0" smtClean="0"/>
          </a:p>
          <a:p>
            <a:pPr>
              <a:buNone/>
              <a:tabLst>
                <a:tab pos="7315200" algn="r"/>
              </a:tabLst>
            </a:pPr>
            <a:r>
              <a:rPr lang="en-US" sz="2800" dirty="0" smtClean="0"/>
              <a:t>President: 	Terri </a:t>
            </a:r>
            <a:r>
              <a:rPr lang="en-US" sz="2800" dirty="0" err="1" smtClean="0"/>
              <a:t>Gunther</a:t>
            </a:r>
            <a:endParaRPr lang="en-US" sz="2800" dirty="0" smtClean="0"/>
          </a:p>
          <a:p>
            <a:pPr>
              <a:buNone/>
              <a:tabLst>
                <a:tab pos="7315200" algn="r"/>
              </a:tabLst>
            </a:pPr>
            <a:r>
              <a:rPr lang="en-US" sz="2800" dirty="0" smtClean="0"/>
              <a:t>Vice-President: 	</a:t>
            </a:r>
            <a:r>
              <a:rPr lang="en-US" sz="2800" dirty="0" err="1" smtClean="0"/>
              <a:t>Rhian</a:t>
            </a:r>
            <a:r>
              <a:rPr lang="en-US" sz="2800" dirty="0" smtClean="0"/>
              <a:t> </a:t>
            </a:r>
            <a:r>
              <a:rPr lang="en-US" sz="2800" dirty="0" err="1" smtClean="0"/>
              <a:t>Landowski</a:t>
            </a:r>
            <a:endParaRPr lang="en-US" sz="2800" dirty="0" smtClean="0"/>
          </a:p>
          <a:p>
            <a:pPr>
              <a:buNone/>
              <a:tabLst>
                <a:tab pos="7315200" algn="r"/>
              </a:tabLst>
            </a:pPr>
            <a:r>
              <a:rPr lang="en-US" sz="2800" dirty="0" smtClean="0"/>
              <a:t>Treasurer: 	Nathan Head</a:t>
            </a:r>
          </a:p>
          <a:p>
            <a:pPr>
              <a:buNone/>
              <a:tabLst>
                <a:tab pos="7315200" algn="r"/>
              </a:tabLst>
            </a:pPr>
            <a:r>
              <a:rPr lang="en-US" sz="2800" dirty="0" smtClean="0"/>
              <a:t>Secretary: 	Wendy </a:t>
            </a:r>
            <a:r>
              <a:rPr lang="en-US" sz="2800" dirty="0" err="1" smtClean="0"/>
              <a:t>Dyba</a:t>
            </a:r>
            <a:endParaRPr lang="en-US" sz="2800" dirty="0" smtClean="0"/>
          </a:p>
          <a:p>
            <a:pPr>
              <a:buNone/>
              <a:tabLst>
                <a:tab pos="7315200" algn="r"/>
              </a:tabLst>
            </a:pPr>
            <a:r>
              <a:rPr lang="en-US" sz="2800" dirty="0" smtClean="0"/>
              <a:t>Member-At-Large: 	Aaron Mangum</a:t>
            </a:r>
          </a:p>
          <a:p>
            <a:pPr>
              <a:buNone/>
              <a:tabLst>
                <a:tab pos="7315200" algn="r"/>
              </a:tabLst>
            </a:pPr>
            <a:endParaRPr lang="en-US" sz="2800" dirty="0"/>
          </a:p>
        </p:txBody>
      </p:sp>
      <p:sp>
        <p:nvSpPr>
          <p:cNvPr id="6" name="TextBox 5"/>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533400"/>
            <a:ext cx="7790688" cy="5715000"/>
          </a:xfrm>
        </p:spPr>
        <p:txBody>
          <a:bodyPr>
            <a:normAutofit/>
          </a:bodyPr>
          <a:lstStyle/>
          <a:p>
            <a:pPr algn="ctr">
              <a:buNone/>
            </a:pPr>
            <a:r>
              <a:rPr lang="en-US" sz="4000" dirty="0" smtClean="0"/>
              <a:t>ARCHITECTUAL CONTROL COMMITTEE (ACC)</a:t>
            </a:r>
          </a:p>
          <a:p>
            <a:pPr algn="ctr">
              <a:buNone/>
            </a:pPr>
            <a:endParaRPr lang="en-US" sz="4000" dirty="0" smtClean="0"/>
          </a:p>
          <a:p>
            <a:pPr algn="ctr">
              <a:buNone/>
            </a:pPr>
            <a:r>
              <a:rPr lang="en-US" dirty="0" smtClean="0"/>
              <a:t>We need volunteers</a:t>
            </a:r>
          </a:p>
          <a:p>
            <a:pPr algn="ctr">
              <a:buNone/>
            </a:pPr>
            <a:endParaRPr lang="en-US" dirty="0" smtClean="0"/>
          </a:p>
          <a:p>
            <a:pPr algn="ctr">
              <a:buNone/>
            </a:pPr>
            <a:r>
              <a:rPr lang="en-US" sz="4000" dirty="0" smtClean="0"/>
              <a:t>PROTECT LA BANDERA</a:t>
            </a:r>
          </a:p>
          <a:p>
            <a:pPr algn="ctr">
              <a:buNone/>
            </a:pPr>
            <a:endParaRPr lang="en-US" dirty="0" smtClean="0"/>
          </a:p>
          <a:p>
            <a:pPr algn="ctr">
              <a:buNone/>
            </a:pPr>
            <a:r>
              <a:rPr lang="en-US" dirty="0" smtClean="0"/>
              <a:t>We need volunteers</a:t>
            </a:r>
          </a:p>
          <a:p>
            <a:pPr algn="ctr">
              <a:buNone/>
            </a:pP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Review of Past 12 Months’ Board Actions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
            <a:ext cx="7620000" cy="838199"/>
          </a:xfrm>
        </p:spPr>
        <p:txBody>
          <a:bodyPr>
            <a:normAutofit/>
          </a:bodyPr>
          <a:lstStyle/>
          <a:p>
            <a:r>
              <a:rPr lang="en-US" dirty="0" smtClean="0"/>
              <a:t>Board Actions 2012-2013</a:t>
            </a:r>
            <a:endParaRPr lang="en-US" dirty="0"/>
          </a:p>
        </p:txBody>
      </p:sp>
      <p:sp>
        <p:nvSpPr>
          <p:cNvPr id="3" name="Subtitle 2"/>
          <p:cNvSpPr>
            <a:spLocks noGrp="1"/>
          </p:cNvSpPr>
          <p:nvPr>
            <p:ph type="subTitle" idx="1"/>
          </p:nvPr>
        </p:nvSpPr>
        <p:spPr>
          <a:xfrm>
            <a:off x="1143000" y="1295400"/>
            <a:ext cx="3810000" cy="4800600"/>
          </a:xfrm>
        </p:spPr>
        <p:txBody>
          <a:bodyPr>
            <a:normAutofit lnSpcReduction="10000"/>
          </a:bodyPr>
          <a:lstStyle/>
          <a:p>
            <a:pPr marL="341313" indent="-287338">
              <a:buFont typeface="Arial" pitchFamily="34" charset="0"/>
              <a:buChar char="•"/>
            </a:pPr>
            <a:r>
              <a:rPr lang="en-US" sz="2400" dirty="0" smtClean="0"/>
              <a:t>Reviewed annual maintenance and insurance contracts.</a:t>
            </a:r>
          </a:p>
          <a:p>
            <a:pPr marL="341313" indent="-287338">
              <a:buFont typeface="Arial" pitchFamily="34" charset="0"/>
              <a:buChar char="•"/>
            </a:pPr>
            <a:r>
              <a:rPr lang="en-US" sz="2400" dirty="0" smtClean="0"/>
              <a:t>Reviewed various ACC requests.</a:t>
            </a:r>
          </a:p>
          <a:p>
            <a:pPr marL="341313" indent="-287338">
              <a:buFont typeface="Arial" pitchFamily="34" charset="0"/>
              <a:buChar char="•"/>
            </a:pPr>
            <a:r>
              <a:rPr lang="en-US" sz="2400" dirty="0" smtClean="0"/>
              <a:t>Performed retaining wall maintenance.</a:t>
            </a:r>
          </a:p>
          <a:p>
            <a:pPr marL="341313" indent="-287338">
              <a:buFont typeface="Arial" pitchFamily="34" charset="0"/>
              <a:buChar char="•"/>
            </a:pPr>
            <a:r>
              <a:rPr lang="en-US" sz="2400" dirty="0" smtClean="0"/>
              <a:t>Held annual homeowner picnic.</a:t>
            </a:r>
          </a:p>
          <a:p>
            <a:pPr marL="341313" indent="-287338">
              <a:buFont typeface="Arial" pitchFamily="34" charset="0"/>
              <a:buChar char="•"/>
            </a:pPr>
            <a:r>
              <a:rPr lang="en-US" sz="2400" dirty="0" smtClean="0"/>
              <a:t>Held annual trash-out event.</a:t>
            </a:r>
          </a:p>
          <a:p>
            <a:pPr marL="341313" indent="-287338">
              <a:buFont typeface="Arial" pitchFamily="34" charset="0"/>
              <a:buChar char="•"/>
            </a:pPr>
            <a:r>
              <a:rPr lang="en-US" sz="2400" dirty="0" smtClean="0"/>
              <a:t>Painted picket for Benbrook Gardens.</a:t>
            </a:r>
            <a:endParaRPr lang="en-US" sz="2400" dirty="0" smtClean="0"/>
          </a:p>
          <a:p>
            <a:pPr marL="341313" indent="-287338"/>
            <a:endParaRPr lang="en-US" sz="2400" dirty="0" smtClean="0"/>
          </a:p>
          <a:p>
            <a:pPr marL="341313" indent="-287338">
              <a:buFont typeface="Arial" pitchFamily="34" charset="0"/>
              <a:buChar char="•"/>
            </a:pPr>
            <a:endParaRPr lang="en-US" sz="2400" dirty="0" smtClean="0"/>
          </a:p>
          <a:p>
            <a:pPr algn="l"/>
            <a:endParaRPr lang="en-US" sz="2800" dirty="0" smtClean="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pic>
        <p:nvPicPr>
          <p:cNvPr id="20482" name="Picture 2" descr="https://d3dqvga78raec5.cloudfront.net/post_photos/6a/ae/6aae0c3e0e371e207473d65eb1c13b1a.max800.jpg"/>
          <p:cNvPicPr>
            <a:picLocks noChangeAspect="1" noChangeArrowheads="1"/>
          </p:cNvPicPr>
          <p:nvPr/>
        </p:nvPicPr>
        <p:blipFill>
          <a:blip r:embed="rId2" cstate="print"/>
          <a:srcRect/>
          <a:stretch>
            <a:fillRect/>
          </a:stretch>
        </p:blipFill>
        <p:spPr bwMode="auto">
          <a:xfrm>
            <a:off x="5181600" y="1143000"/>
            <a:ext cx="3771900" cy="5562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792162"/>
          </a:xfrm>
        </p:spPr>
        <p:txBody>
          <a:bodyPr>
            <a:noAutofit/>
          </a:bodyPr>
          <a:lstStyle/>
          <a:p>
            <a:pPr algn="ctr"/>
            <a:r>
              <a:rPr lang="en-US" sz="3500" dirty="0" smtClean="0">
                <a:latin typeface="Comic Sans MS" pitchFamily="66" charset="0"/>
              </a:rPr>
              <a:t>http://labanderaphase3.org/</a:t>
            </a:r>
            <a:br>
              <a:rPr lang="en-US" sz="3500" dirty="0" smtClean="0">
                <a:latin typeface="Comic Sans MS" pitchFamily="66" charset="0"/>
              </a:rPr>
            </a:br>
            <a:r>
              <a:rPr lang="en-US" sz="1600" dirty="0" smtClean="0">
                <a:latin typeface="Comic Sans MS" pitchFamily="66" charset="0"/>
              </a:rPr>
              <a:t>http://www.facebook.com/lb3hoa </a:t>
            </a:r>
            <a:endParaRPr lang="en-US" sz="1600" dirty="0">
              <a:latin typeface="Comic Sans MS" pitchFamily="66" charset="0"/>
            </a:endParaRPr>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1524000" y="1553039"/>
            <a:ext cx="7010400" cy="45821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711</TotalTime>
  <Words>938</Words>
  <Application>Microsoft Office PowerPoint</Application>
  <PresentationFormat>On-screen Show (4:3)</PresentationFormat>
  <Paragraphs>924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Solstice</vt:lpstr>
      <vt:lpstr>Slide 1</vt:lpstr>
      <vt:lpstr>Slide 2</vt:lpstr>
      <vt:lpstr>Slide 3</vt:lpstr>
      <vt:lpstr>Slide 4</vt:lpstr>
      <vt:lpstr>Slide 5</vt:lpstr>
      <vt:lpstr>Slide 6</vt:lpstr>
      <vt:lpstr>Slide 7</vt:lpstr>
      <vt:lpstr>Board Actions 2012-2013</vt:lpstr>
      <vt:lpstr>http://labanderaphase3.org/ http://www.facebook.com/lb3hoa </vt:lpstr>
      <vt:lpstr>Slide 10</vt:lpstr>
      <vt:lpstr>HOA Collected all Prior Year Dues</vt:lpstr>
      <vt:lpstr>HOA  Actual vs. Budget</vt:lpstr>
      <vt:lpstr>HOA Budget - $225 Dues</vt:lpstr>
      <vt:lpstr>HOA Dues – Do they seem high?</vt:lpstr>
      <vt:lpstr>HOA Financial Position</vt:lpstr>
      <vt:lpstr>Alternative HOA Management?</vt:lpstr>
      <vt:lpstr>Wish List (Pending Projects)</vt:lpstr>
      <vt:lpstr>Slide 18</vt:lpstr>
      <vt:lpstr>Protect La Bandera</vt:lpstr>
      <vt:lpstr>Current Neighborhood Division</vt:lpstr>
      <vt:lpstr>Slide 21</vt:lpstr>
      <vt:lpstr>ACC Member Duites</vt:lpstr>
      <vt:lpstr>www.NextDoor.com</vt:lpstr>
      <vt:lpstr>Team Ranch Monument</vt:lpstr>
      <vt:lpstr>Slide 25</vt:lpstr>
      <vt:lpstr>Slide 26</vt:lpstr>
    </vt:vector>
  </TitlesOfParts>
  <Company>Lockheed Martin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Actions</dc:title>
  <dc:creator>grierjd</dc:creator>
  <cp:lastModifiedBy>Nathan Head</cp:lastModifiedBy>
  <cp:revision>155</cp:revision>
  <dcterms:created xsi:type="dcterms:W3CDTF">2010-03-15T19:24:14Z</dcterms:created>
  <dcterms:modified xsi:type="dcterms:W3CDTF">2015-04-25T15:56:01Z</dcterms:modified>
</cp:coreProperties>
</file>