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0" r:id="rId2"/>
    <p:sldId id="261" r:id="rId3"/>
    <p:sldId id="263" r:id="rId4"/>
    <p:sldId id="275" r:id="rId5"/>
    <p:sldId id="262" r:id="rId6"/>
    <p:sldId id="264" r:id="rId7"/>
    <p:sldId id="276" r:id="rId8"/>
    <p:sldId id="256" r:id="rId9"/>
    <p:sldId id="274" r:id="rId10"/>
    <p:sldId id="277" r:id="rId11"/>
    <p:sldId id="278" r:id="rId12"/>
    <p:sldId id="279" r:id="rId13"/>
    <p:sldId id="280" r:id="rId14"/>
    <p:sldId id="297" r:id="rId15"/>
    <p:sldId id="281" r:id="rId16"/>
    <p:sldId id="298" r:id="rId17"/>
    <p:sldId id="294" r:id="rId18"/>
    <p:sldId id="282" r:id="rId19"/>
    <p:sldId id="292" r:id="rId20"/>
    <p:sldId id="293" r:id="rId21"/>
    <p:sldId id="283" r:id="rId22"/>
    <p:sldId id="296" r:id="rId23"/>
    <p:sldId id="299" r:id="rId24"/>
    <p:sldId id="304" r:id="rId25"/>
    <p:sldId id="302" r:id="rId26"/>
    <p:sldId id="303" r:id="rId27"/>
    <p:sldId id="301" r:id="rId28"/>
    <p:sldId id="291"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1C2F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oleObject" Target="file:///F:\HOA\LBIII%20HOA%20Masterlist.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HOA\LBIII%20HOA%20Masterlis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view3D>
      <c:rotX val="30"/>
      <c:perspective val="30"/>
    </c:view3D>
    <c:plotArea>
      <c:layout>
        <c:manualLayout>
          <c:layoutTarget val="inner"/>
          <c:xMode val="edge"/>
          <c:yMode val="edge"/>
          <c:x val="0.26242493726745819"/>
          <c:y val="0.24899840757315464"/>
          <c:w val="0.55642023346303671"/>
          <c:h val="0.55590062111801264"/>
        </c:manualLayout>
      </c:layout>
      <c:pie3DChart>
        <c:varyColors val="1"/>
        <c:ser>
          <c:idx val="0"/>
          <c:order val="0"/>
          <c:dPt>
            <c:idx val="0"/>
            <c:spPr>
              <a:solidFill>
                <a:schemeClr val="accent3"/>
              </a:solidFill>
            </c:spPr>
          </c:dPt>
          <c:dPt>
            <c:idx val="2"/>
            <c:spPr>
              <a:solidFill>
                <a:schemeClr val="accent1"/>
              </a:solidFill>
            </c:spPr>
          </c:dPt>
          <c:dPt>
            <c:idx val="3"/>
            <c:spPr>
              <a:solidFill>
                <a:srgbClr val="CCFF33"/>
              </a:solidFill>
            </c:spPr>
          </c:dPt>
          <c:dPt>
            <c:idx val="4"/>
            <c:spPr>
              <a:solidFill>
                <a:schemeClr val="accent4">
                  <a:lumMod val="60000"/>
                  <a:lumOff val="40000"/>
                </a:schemeClr>
              </a:solidFill>
            </c:spPr>
          </c:dPt>
          <c:dPt>
            <c:idx val="6"/>
            <c:spPr>
              <a:solidFill>
                <a:schemeClr val="accent4">
                  <a:lumMod val="75000"/>
                </a:schemeClr>
              </a:solidFill>
            </c:spPr>
          </c:dPt>
          <c:dLbls>
            <c:dLbl>
              <c:idx val="3"/>
              <c:layout>
                <c:manualLayout>
                  <c:x val="3.0597342647344289E-2"/>
                  <c:y val="5.4904876020932296E-2"/>
                </c:manualLayout>
              </c:layout>
              <c:dLblPos val="bestFit"/>
              <c:showVal val="1"/>
              <c:showCatName val="1"/>
              <c:extLst>
                <c:ext xmlns:c15="http://schemas.microsoft.com/office/drawing/2012/chart" uri="{CE6537A1-D6FC-4f65-9D91-7224C49458BB}"/>
              </c:extLst>
            </c:dLbl>
            <c:dLbl>
              <c:idx val="6"/>
              <c:layout>
                <c:manualLayout>
                  <c:x val="0.11304635558687477"/>
                  <c:y val="-2.3578357053194478E-2"/>
                </c:manualLayout>
              </c:layout>
              <c:dLblPos val="bestFit"/>
              <c:showVal val="1"/>
              <c:showCatName val="1"/>
              <c:extLst>
                <c:ext xmlns:c15="http://schemas.microsoft.com/office/drawing/2012/chart" uri="{CE6537A1-D6FC-4f65-9D91-7224C49458BB}"/>
              </c:extLst>
            </c:dLbl>
            <c:spPr>
              <a:noFill/>
              <a:ln>
                <a:noFill/>
              </a:ln>
              <a:effectLst/>
            </c:spPr>
            <c:txPr>
              <a:bodyPr/>
              <a:lstStyle/>
              <a:p>
                <a:pPr>
                  <a:defRPr b="1" baseline="0">
                    <a:latin typeface="Arial" pitchFamily="34" charset="0"/>
                  </a:defRPr>
                </a:pPr>
                <a:endParaRPr lang="en-US"/>
              </a:p>
            </c:txPr>
            <c:dLblPos val="bestFit"/>
            <c:showVal val="1"/>
            <c:showCatName val="1"/>
            <c:showLeaderLines val="1"/>
            <c:extLst>
              <c:ext xmlns:c15="http://schemas.microsoft.com/office/drawing/2012/chart" uri="{CE6537A1-D6FC-4f65-9D91-7224C49458BB}"/>
            </c:extLst>
          </c:dLbls>
          <c:cat>
            <c:strRef>
              <c:f>Budget!$U$9:$U$15</c:f>
              <c:strCache>
                <c:ptCount val="7"/>
                <c:pt idx="0">
                  <c:v>Lawn Care</c:v>
                </c:pt>
                <c:pt idx="1">
                  <c:v>Benbrook Wall Fund</c:v>
                </c:pt>
                <c:pt idx="2">
                  <c:v>Water</c:v>
                </c:pt>
                <c:pt idx="3">
                  <c:v>Postage/Misc</c:v>
                </c:pt>
                <c:pt idx="4">
                  <c:v>Master Dues</c:v>
                </c:pt>
                <c:pt idx="5">
                  <c:v>Repairs/Maint</c:v>
                </c:pt>
                <c:pt idx="6">
                  <c:v>Insurance</c:v>
                </c:pt>
              </c:strCache>
            </c:strRef>
          </c:cat>
          <c:val>
            <c:numRef>
              <c:f>Budget!$T$9:$T$15</c:f>
              <c:numCache>
                <c:formatCode>"$"#,##0_);[Red]\("$"#,##0\)</c:formatCode>
                <c:ptCount val="7"/>
                <c:pt idx="0">
                  <c:v>64.86486486486487</c:v>
                </c:pt>
                <c:pt idx="1">
                  <c:v>50</c:v>
                </c:pt>
                <c:pt idx="2">
                  <c:v>22.522522522522461</c:v>
                </c:pt>
                <c:pt idx="3">
                  <c:v>1.585585585585586</c:v>
                </c:pt>
                <c:pt idx="4">
                  <c:v>64.890090090090098</c:v>
                </c:pt>
                <c:pt idx="5">
                  <c:v>2.7027027027027071</c:v>
                </c:pt>
                <c:pt idx="6">
                  <c:v>17.891891891891891</c:v>
                </c:pt>
              </c:numCache>
            </c:numRef>
          </c:val>
        </c:ser>
        <c:dLbls/>
      </c:pie3DChart>
      <c:spPr>
        <a:noFill/>
        <a:ln w="25400">
          <a:noFill/>
        </a:ln>
      </c:spPr>
    </c:plotArea>
    <c:plotVisOnly val="1"/>
    <c:dispBlanksAs val="zero"/>
  </c:chart>
  <c:spPr>
    <a:no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Team Ranch Dues</a:t>
            </a:r>
          </a:p>
        </c:rich>
      </c:tx>
      <c:layout/>
    </c:title>
    <c:view3D>
      <c:depthPercent val="100"/>
      <c:rAngAx val="1"/>
    </c:view3D>
    <c:plotArea>
      <c:layout/>
      <c:bar3DChart>
        <c:barDir val="bar"/>
        <c:grouping val="clustered"/>
        <c:varyColors val="1"/>
        <c:ser>
          <c:idx val="0"/>
          <c:order val="0"/>
          <c:tx>
            <c:strRef>
              <c:f>Budget!$AY$2</c:f>
              <c:strCache>
                <c:ptCount val="1"/>
                <c:pt idx="0">
                  <c:v>Net Dues</c:v>
                </c:pt>
              </c:strCache>
            </c:strRef>
          </c:tx>
          <c:dLbls>
            <c:dLbl>
              <c:idx val="0"/>
              <c:layout>
                <c:manualLayout>
                  <c:x val="-5.7347670250896217E-2"/>
                  <c:y val="-3.4100596760443312E-3"/>
                </c:manualLayout>
              </c:layout>
              <c:numFmt formatCode="#,##0" sourceLinked="0"/>
              <c:spPr/>
              <c:txPr>
                <a:bodyPr/>
                <a:lstStyle/>
                <a:p>
                  <a:pPr>
                    <a:defRPr/>
                  </a:pPr>
                  <a:endParaRPr lang="en-US"/>
                </a:p>
              </c:txPr>
              <c:showVal val="1"/>
              <c:extLst>
                <c:ext xmlns:c15="http://schemas.microsoft.com/office/drawing/2012/chart" uri="{CE6537A1-D6FC-4f65-9D91-7224C49458BB}"/>
              </c:extLst>
            </c:dLbl>
            <c:dLbl>
              <c:idx val="1"/>
              <c:layout>
                <c:manualLayout>
                  <c:x val="-5.7347670250896217E-2"/>
                  <c:y val="-6.8201193520886624E-3"/>
                </c:manualLayout>
              </c:layout>
              <c:numFmt formatCode="#,##0" sourceLinked="0"/>
              <c:spPr/>
              <c:txPr>
                <a:bodyPr/>
                <a:lstStyle/>
                <a:p>
                  <a:pPr>
                    <a:defRPr/>
                  </a:pPr>
                  <a:endParaRPr lang="en-US"/>
                </a:p>
              </c:txPr>
              <c:showVal val="1"/>
              <c:extLst>
                <c:ext xmlns:c15="http://schemas.microsoft.com/office/drawing/2012/chart" uri="{CE6537A1-D6FC-4f65-9D91-7224C49458BB}"/>
              </c:extLst>
            </c:dLbl>
            <c:dLbl>
              <c:idx val="2"/>
              <c:layout>
                <c:manualLayout>
                  <c:x val="-5.2568697729988137E-2"/>
                  <c:y val="0"/>
                </c:manualLayout>
              </c:layout>
              <c:numFmt formatCode="#,##0" sourceLinked="0"/>
              <c:spPr/>
              <c:txPr>
                <a:bodyPr/>
                <a:lstStyle/>
                <a:p>
                  <a:pPr>
                    <a:defRPr/>
                  </a:pPr>
                  <a:endParaRPr lang="en-US"/>
                </a:p>
              </c:txPr>
              <c:showVal val="1"/>
              <c:extLst>
                <c:ext xmlns:c15="http://schemas.microsoft.com/office/drawing/2012/chart" uri="{CE6537A1-D6FC-4f65-9D91-7224C49458BB}"/>
              </c:extLst>
            </c:dLbl>
            <c:dLbl>
              <c:idx val="3"/>
              <c:layout>
                <c:manualLayout>
                  <c:x val="-5.7347670250896175E-2"/>
                  <c:y val="0"/>
                </c:manualLayout>
              </c:layout>
              <c:numFmt formatCode="#,##0" sourceLinked="0"/>
              <c:spPr/>
              <c:txPr>
                <a:bodyPr/>
                <a:lstStyle/>
                <a:p>
                  <a:pPr>
                    <a:defRPr/>
                  </a:pPr>
                  <a:endParaRPr lang="en-US"/>
                </a:p>
              </c:txPr>
              <c:showVal val="1"/>
              <c:extLst>
                <c:ext xmlns:c15="http://schemas.microsoft.com/office/drawing/2012/chart" uri="{CE6537A1-D6FC-4f65-9D91-7224C49458BB}"/>
              </c:extLst>
            </c:dLbl>
            <c:dLbl>
              <c:idx val="4"/>
              <c:layout>
                <c:manualLayout>
                  <c:x val="-7.407407407407407E-2"/>
                  <c:y val="0"/>
                </c:manualLayout>
              </c:layout>
              <c:numFmt formatCode="#,##0" sourceLinked="0"/>
              <c:spPr/>
              <c:txPr>
                <a:bodyPr/>
                <a:lstStyle/>
                <a:p>
                  <a:pPr>
                    <a:defRPr/>
                  </a:pPr>
                  <a:endParaRPr lang="en-US"/>
                </a:p>
              </c:txPr>
              <c:showVal val="1"/>
              <c:extLst>
                <c:ext xmlns:c15="http://schemas.microsoft.com/office/drawing/2012/chart" uri="{CE6537A1-D6FC-4f65-9D91-7224C49458BB}"/>
              </c:extLst>
            </c:dLbl>
            <c:dLbl>
              <c:idx val="5"/>
              <c:layout>
                <c:manualLayout>
                  <c:x val="-7.6150847636192079E-2"/>
                  <c:y val="0"/>
                </c:manualLayout>
              </c:layout>
              <c:numFmt formatCode="#,##0" sourceLinked="0"/>
              <c:spPr/>
              <c:txPr>
                <a:bodyPr/>
                <a:lstStyle/>
                <a:p>
                  <a:pPr>
                    <a:defRPr/>
                  </a:pPr>
                  <a:endParaRPr lang="en-US"/>
                </a:p>
              </c:txPr>
              <c:showVal val="1"/>
              <c:extLst>
                <c:ext xmlns:c15="http://schemas.microsoft.com/office/drawing/2012/chart" uri="{CE6537A1-D6FC-4f65-9D91-7224C49458BB}"/>
              </c:extLst>
            </c:dLbl>
            <c:numFmt formatCode="#,##0" sourceLinked="0"/>
            <c:spPr>
              <a:noFill/>
              <a:ln>
                <a:noFill/>
              </a:ln>
              <a:effectLst/>
            </c:spPr>
            <c:showVal val="1"/>
            <c:extLst>
              <c:ext xmlns:c15="http://schemas.microsoft.com/office/drawing/2012/chart" uri="{CE6537A1-D6FC-4f65-9D91-7224C49458BB}">
                <c15:showLeaderLines val="0"/>
              </c:ext>
            </c:extLst>
          </c:dLbls>
          <c:cat>
            <c:strRef>
              <c:f>Budget!$AV$3:$AV$8</c:f>
              <c:strCache>
                <c:ptCount val="6"/>
                <c:pt idx="0">
                  <c:v>La Bandera Phase III</c:v>
                </c:pt>
                <c:pt idx="1">
                  <c:v>La Bandera Phase I</c:v>
                </c:pt>
                <c:pt idx="2">
                  <c:v>La Bandera Phase II</c:v>
                </c:pt>
                <c:pt idx="3">
                  <c:v>Reata Place</c:v>
                </c:pt>
                <c:pt idx="4">
                  <c:v>Reata West</c:v>
                </c:pt>
                <c:pt idx="5">
                  <c:v>La Cantera</c:v>
                </c:pt>
              </c:strCache>
            </c:strRef>
          </c:cat>
          <c:val>
            <c:numRef>
              <c:f>Budget!$AY$3:$AY$8</c:f>
              <c:numCache>
                <c:formatCode>General</c:formatCode>
                <c:ptCount val="6"/>
                <c:pt idx="0">
                  <c:v>160</c:v>
                </c:pt>
                <c:pt idx="1">
                  <c:v>211</c:v>
                </c:pt>
                <c:pt idx="2">
                  <c:v>220</c:v>
                </c:pt>
                <c:pt idx="3">
                  <c:v>379</c:v>
                </c:pt>
                <c:pt idx="4">
                  <c:v>1090</c:v>
                </c:pt>
                <c:pt idx="5">
                  <c:v>2190</c:v>
                </c:pt>
              </c:numCache>
            </c:numRef>
          </c:val>
        </c:ser>
        <c:dLbls/>
        <c:shape val="box"/>
        <c:axId val="95064064"/>
        <c:axId val="95065600"/>
        <c:axId val="0"/>
      </c:bar3DChart>
      <c:catAx>
        <c:axId val="95064064"/>
        <c:scaling>
          <c:orientation val="minMax"/>
        </c:scaling>
        <c:axPos val="l"/>
        <c:numFmt formatCode="General" sourceLinked="1"/>
        <c:tickLblPos val="nextTo"/>
        <c:crossAx val="95065600"/>
        <c:crosses val="autoZero"/>
        <c:auto val="1"/>
        <c:lblAlgn val="ctr"/>
        <c:lblOffset val="100"/>
      </c:catAx>
      <c:valAx>
        <c:axId val="95065600"/>
        <c:scaling>
          <c:orientation val="minMax"/>
        </c:scaling>
        <c:delete val="1"/>
        <c:axPos val="b"/>
        <c:numFmt formatCode="General" sourceLinked="1"/>
        <c:tickLblPos val="none"/>
        <c:crossAx val="95064064"/>
        <c:crosses val="autoZero"/>
        <c:crossBetween val="between"/>
      </c:valAx>
      <c:spPr>
        <a:noFill/>
        <a:ln w="25400">
          <a:noFill/>
        </a:ln>
      </c:spPr>
    </c:plotArea>
    <c:plotVisOnly val="1"/>
    <c:dispBlanksAs val="gap"/>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CB7358B-B9F1-4A41-9773-67A0192DDB31}" type="datetimeFigureOut">
              <a:rPr lang="en-US" smtClean="0"/>
              <a:pPr/>
              <a:t>4/6/2014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B7358B-B9F1-4A41-9773-67A0192DDB31}" type="datetimeFigureOut">
              <a:rPr lang="en-US" smtClean="0"/>
              <a:pPr/>
              <a:t>4/6/2014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B7358B-B9F1-4A41-9773-67A0192DDB31}" type="datetimeFigureOut">
              <a:rPr lang="en-US" smtClean="0"/>
              <a:pPr/>
              <a:t>4/6/2014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B7358B-B9F1-4A41-9773-67A0192DDB31}" type="datetimeFigureOut">
              <a:rPr lang="en-US" smtClean="0"/>
              <a:pPr/>
              <a:t>4/6/2014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CB7358B-B9F1-4A41-9773-67A0192DDB31}" type="datetimeFigureOut">
              <a:rPr lang="en-US" smtClean="0"/>
              <a:pPr/>
              <a:t>4/6/2014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77F74A-042B-4002-81B7-88F9E0C546A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B7358B-B9F1-4A41-9773-67A0192DDB31}" type="datetimeFigureOut">
              <a:rPr lang="en-US" smtClean="0"/>
              <a:pPr/>
              <a:t>4/6/2014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CB7358B-B9F1-4A41-9773-67A0192DDB31}" type="datetimeFigureOut">
              <a:rPr lang="en-US" smtClean="0"/>
              <a:pPr/>
              <a:t>4/6/2014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CB7358B-B9F1-4A41-9773-67A0192DDB31}" type="datetimeFigureOut">
              <a:rPr lang="en-US" smtClean="0"/>
              <a:pPr/>
              <a:t>4/6/2014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CB7358B-B9F1-4A41-9773-67A0192DDB31}" type="datetimeFigureOut">
              <a:rPr lang="en-US" smtClean="0"/>
              <a:pPr/>
              <a:t>4/6/2014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F77F74A-042B-4002-81B7-88F9E0C546A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B7358B-B9F1-4A41-9773-67A0192DDB31}" type="datetimeFigureOut">
              <a:rPr lang="en-US" smtClean="0"/>
              <a:pPr/>
              <a:t>4/6/2014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CB7358B-B9F1-4A41-9773-67A0192DDB31}" type="datetimeFigureOut">
              <a:rPr lang="en-US" smtClean="0"/>
              <a:pPr/>
              <a:t>4/6/2014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F77F74A-042B-4002-81B7-88F9E0C546A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CB7358B-B9F1-4A41-9773-67A0192DDB31}" type="datetimeFigureOut">
              <a:rPr lang="en-US" smtClean="0"/>
              <a:pPr/>
              <a:t>4/6/2014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F77F74A-042B-4002-81B7-88F9E0C546A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cstate="print"/>
          <a:srcRect/>
          <a:stretch>
            <a:fillRect/>
          </a:stretch>
        </p:blipFill>
        <p:spPr bwMode="auto">
          <a:xfrm>
            <a:off x="990599" y="0"/>
            <a:ext cx="8153401" cy="1739900"/>
          </a:xfrm>
          <a:prstGeom prst="rect">
            <a:avLst/>
          </a:prstGeom>
          <a:noFill/>
          <a:ln w="9525">
            <a:noFill/>
            <a:miter lim="800000"/>
            <a:headEnd/>
            <a:tailEnd/>
          </a:ln>
        </p:spPr>
      </p:pic>
      <p:sp>
        <p:nvSpPr>
          <p:cNvPr id="3" name="Content Placeholder 2"/>
          <p:cNvSpPr>
            <a:spLocks noGrp="1"/>
          </p:cNvSpPr>
          <p:nvPr>
            <p:ph idx="1"/>
          </p:nvPr>
        </p:nvSpPr>
        <p:spPr>
          <a:xfrm>
            <a:off x="1143000" y="1905000"/>
            <a:ext cx="7802880" cy="4724400"/>
          </a:xfrm>
        </p:spPr>
        <p:txBody>
          <a:bodyPr>
            <a:normAutofit fontScale="85000" lnSpcReduction="10000"/>
          </a:bodyPr>
          <a:lstStyle/>
          <a:p>
            <a:pPr algn="ctr">
              <a:lnSpc>
                <a:spcPct val="110000"/>
              </a:lnSpc>
              <a:buNone/>
            </a:pPr>
            <a:r>
              <a:rPr lang="en-US" sz="56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rPr>
              <a:t>La Bandera Phase III Homeowners Association</a:t>
            </a:r>
          </a:p>
          <a:p>
            <a:pPr algn="ctr">
              <a:lnSpc>
                <a:spcPct val="110000"/>
              </a:lnSpc>
              <a:buNone/>
            </a:pPr>
            <a:endParaRPr lang="en-US" sz="48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endParaRPr>
          </a:p>
          <a:p>
            <a:pPr algn="ctr">
              <a:lnSpc>
                <a:spcPct val="110000"/>
              </a:lnSpc>
              <a:buNone/>
            </a:pPr>
            <a:r>
              <a:rPr lang="en-US" sz="72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rPr>
              <a:t>April 6, 2014</a:t>
            </a:r>
          </a:p>
          <a:p>
            <a:pPr algn="ctr">
              <a:lnSpc>
                <a:spcPct val="110000"/>
              </a:lnSpc>
              <a:buNone/>
            </a:pPr>
            <a:endParaRPr lang="en-US" sz="48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endParaRPr>
          </a:p>
          <a:p>
            <a:pPr algn="ctr">
              <a:lnSpc>
                <a:spcPct val="110000"/>
              </a:lnSpc>
              <a:buNone/>
            </a:pPr>
            <a:r>
              <a:rPr lang="en-US" sz="47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rPr>
              <a:t>Welcome to our Annual Meeting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Financial Statements &amp; Forecast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normAutofit fontScale="90000"/>
          </a:bodyPr>
          <a:lstStyle/>
          <a:p>
            <a:pPr algn="ctr"/>
            <a:r>
              <a:rPr lang="en-US" dirty="0" smtClean="0"/>
              <a:t>HOA Collected all Prior Year Dues</a:t>
            </a:r>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graphicFrame>
        <p:nvGraphicFramePr>
          <p:cNvPr id="5" name="Table 4"/>
          <p:cNvGraphicFramePr>
            <a:graphicFrameLocks noGrp="1"/>
          </p:cNvGraphicFramePr>
          <p:nvPr/>
        </p:nvGraphicFramePr>
        <p:xfrm>
          <a:off x="2286000" y="1600200"/>
          <a:ext cx="4984750" cy="3418110"/>
        </p:xfrm>
        <a:graphic>
          <a:graphicData uri="http://schemas.openxmlformats.org/drawingml/2006/table">
            <a:tbl>
              <a:tblPr/>
              <a:tblGrid>
                <a:gridCol w="976604"/>
                <a:gridCol w="976604"/>
                <a:gridCol w="976604"/>
                <a:gridCol w="1078334"/>
                <a:gridCol w="976604"/>
              </a:tblGrid>
              <a:tr h="274670">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74670">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b"/>
                      <a:r>
                        <a:rPr lang="en-US" sz="1000" b="1" i="0" u="none" strike="noStrike">
                          <a:latin typeface="Arial"/>
                        </a:rPr>
                        <a:t>Outstanding Dues - Current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59410">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latin typeface="Arial"/>
                        </a:rPr>
                        <a:t>Year</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latin typeface="Arial"/>
                        </a:rPr>
                        <a:t>Number</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latin typeface="Arial"/>
                        </a:rPr>
                        <a:t>Amount</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59410">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2007</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59410">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2008</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dirty="0">
                          <a:latin typeface="Arial"/>
                        </a:rPr>
                        <a:t>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59410">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2009</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59410">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2010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59410">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2011</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59410">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2012</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59410">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2013</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74670">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2014</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59410">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en-US" sz="1000" b="1" i="0" u="none" strike="noStrike">
                          <a:latin typeface="Arial"/>
                        </a:rPr>
                        <a:t>Total</a:t>
                      </a:r>
                    </a:p>
                  </a:txBody>
                  <a:tcPr marL="0" marR="0" marT="0" marB="0" anchor="b">
                    <a:lnL>
                      <a:noFill/>
                    </a:lnL>
                    <a:lnR>
                      <a:noFill/>
                    </a:lnR>
                    <a:lnT>
                      <a:noFill/>
                    </a:lnT>
                    <a:lnB>
                      <a:noFill/>
                    </a:lnB>
                    <a:solidFill>
                      <a:srgbClr val="FFFFFF"/>
                    </a:solidFill>
                  </a:tcPr>
                </a:tc>
                <a:tc>
                  <a:txBody>
                    <a:bodyPr/>
                    <a:lstStyle/>
                    <a:p>
                      <a:pPr algn="r" fontAlgn="b"/>
                      <a:r>
                        <a:rPr lang="en-US" sz="1000" b="1" i="0" u="none" strike="noStrike">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59410">
                <a:tc>
                  <a:txBody>
                    <a:bodyPr/>
                    <a:lstStyle/>
                    <a:p>
                      <a:pPr algn="l" fontAlgn="b"/>
                      <a:endParaRPr lang="en-US" sz="1000" b="0" i="0" u="none" strike="noStrike">
                        <a:latin typeface="Arial"/>
                      </a:endParaRPr>
                    </a:p>
                  </a:txBody>
                  <a:tcPr marL="0" marR="0" marT="0" marB="0" anchor="b">
                    <a:lnL>
                      <a:noFill/>
                    </a:lnL>
                    <a:lnR>
                      <a:noFill/>
                    </a:lnR>
                    <a:lnT>
                      <a:noFill/>
                    </a:lnT>
                    <a:lnB>
                      <a:noFill/>
                    </a:lnB>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normAutofit/>
          </a:bodyPr>
          <a:lstStyle/>
          <a:p>
            <a:pPr algn="ctr"/>
            <a:r>
              <a:rPr lang="en-US" dirty="0" smtClean="0"/>
              <a:t>HOA  Actual vs. Budget</a:t>
            </a:r>
            <a:endParaRPr lang="en-US" dirty="0"/>
          </a:p>
        </p:txBody>
      </p:sp>
      <p:sp>
        <p:nvSpPr>
          <p:cNvPr id="5" name="TextBox 4"/>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graphicFrame>
        <p:nvGraphicFramePr>
          <p:cNvPr id="8" name="Table 7"/>
          <p:cNvGraphicFramePr>
            <a:graphicFrameLocks noGrp="1"/>
          </p:cNvGraphicFramePr>
          <p:nvPr/>
        </p:nvGraphicFramePr>
        <p:xfrm>
          <a:off x="1676400" y="1676400"/>
          <a:ext cx="6660371" cy="4448180"/>
        </p:xfrm>
        <a:graphic>
          <a:graphicData uri="http://schemas.openxmlformats.org/drawingml/2006/table">
            <a:tbl>
              <a:tblPr/>
              <a:tblGrid>
                <a:gridCol w="761185"/>
                <a:gridCol w="158580"/>
                <a:gridCol w="1791957"/>
                <a:gridCol w="967340"/>
                <a:gridCol w="1078346"/>
                <a:gridCol w="1141778"/>
                <a:gridCol w="761185"/>
              </a:tblGrid>
              <a:tr h="202190">
                <a:tc>
                  <a:txBody>
                    <a:bodyPr/>
                    <a:lstStyle/>
                    <a:p>
                      <a:pPr algn="l" fontAlgn="b"/>
                      <a:r>
                        <a:rPr lang="en-US" sz="1300" b="0" i="0" u="none" strike="noStrike" dirty="0">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r>
              <a:tr h="202190">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en-US" sz="1300" b="1" i="0" u="none" strike="noStrike">
                          <a:latin typeface="Arial"/>
                        </a:rPr>
                        <a:t>Actual</a:t>
                      </a:r>
                    </a:p>
                  </a:txBody>
                  <a:tcPr marL="0" marR="0" marT="0" marB="0" anchor="b">
                    <a:lnL>
                      <a:noFill/>
                    </a:lnL>
                    <a:lnR>
                      <a:noFill/>
                    </a:lnR>
                    <a:lnT>
                      <a:noFill/>
                    </a:lnT>
                    <a:lnB>
                      <a:noFill/>
                    </a:lnB>
                    <a:solidFill>
                      <a:srgbClr val="FFFFFF"/>
                    </a:solidFill>
                  </a:tcPr>
                </a:tc>
                <a:tc>
                  <a:txBody>
                    <a:bodyPr/>
                    <a:lstStyle/>
                    <a:p>
                      <a:pPr algn="ctr" fontAlgn="b"/>
                      <a:r>
                        <a:rPr lang="en-US" sz="1300" b="1" i="0" u="none" strike="noStrike">
                          <a:latin typeface="Arial"/>
                        </a:rPr>
                        <a:t>Budget</a:t>
                      </a:r>
                    </a:p>
                  </a:txBody>
                  <a:tcPr marL="0" marR="0" marT="0" marB="0" anchor="b">
                    <a:lnL>
                      <a:noFill/>
                    </a:lnL>
                    <a:lnR>
                      <a:noFill/>
                    </a:lnR>
                    <a:lnT>
                      <a:noFill/>
                    </a:lnT>
                    <a:lnB>
                      <a:noFill/>
                    </a:lnB>
                    <a:solidFill>
                      <a:srgbClr val="FFFFFF"/>
                    </a:solidFill>
                  </a:tcPr>
                </a:tc>
                <a:tc>
                  <a:txBody>
                    <a:bodyPr/>
                    <a:lstStyle/>
                    <a:p>
                      <a:pPr algn="ctr" fontAlgn="b"/>
                      <a:r>
                        <a:rPr lang="en-US" sz="1300" b="1" i="0" u="none" strike="noStrike">
                          <a:latin typeface="Arial"/>
                        </a:rPr>
                        <a:t>Over (Under)</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r>
              <a:tr h="202190">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gridSpan="3">
                  <a:txBody>
                    <a:bodyPr/>
                    <a:lstStyle/>
                    <a:p>
                      <a:pPr algn="l" fontAlgn="b"/>
                      <a:r>
                        <a:rPr lang="en-US" sz="1300" b="1" i="0" u="none" strike="noStrike">
                          <a:latin typeface="Arial"/>
                        </a:rPr>
                        <a:t>2013 Financial Statement</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r>
              <a:tr h="202190">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Dues</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24,975.00 </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24,975.00 </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r>
              <a:tr h="202190">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Late Fees</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120.16 </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120.16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r>
              <a:tr h="202190">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Title Fees</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475.00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a:latin typeface="Arial"/>
                        </a:rPr>
                        <a:t>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a:latin typeface="Arial"/>
                        </a:rPr>
                        <a:t>475.00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r>
              <a:tr h="202190">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gridSpan="2">
                  <a:txBody>
                    <a:bodyPr/>
                    <a:lstStyle/>
                    <a:p>
                      <a:pPr algn="l" fontAlgn="b"/>
                      <a:r>
                        <a:rPr lang="en-US" sz="1300" b="1" i="0" u="none" strike="noStrike">
                          <a:latin typeface="Arial"/>
                        </a:rPr>
                        <a:t>Total Revenue</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300" b="0" i="0" u="none" strike="noStrike">
                          <a:latin typeface="Arial"/>
                        </a:rPr>
                        <a:t>25,570.16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300" b="0" i="0" u="none" strike="noStrike">
                          <a:latin typeface="Arial"/>
                        </a:rPr>
                        <a:t>24,975.00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300" b="0" i="0" u="none" strike="noStrike">
                          <a:latin typeface="Arial"/>
                        </a:rPr>
                        <a:t>595.16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r>
              <a:tr h="202190">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r>
              <a:tr h="202190">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Team Ranch Dues</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7,202.80 </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7,202.80 </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r>
              <a:tr h="202190">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Lawn Care</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7,199.36 </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7,236.00 </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(36.64)</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r>
              <a:tr h="202190">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Wall Fund</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5,550.00 </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5,550.00 </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r>
              <a:tr h="202190">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Water</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1,193.16 </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1,750.00 </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(556.84)</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a:t>
                      </a:r>
                    </a:p>
                  </a:txBody>
                  <a:tcPr marL="0" marR="0" marT="0" marB="0" anchor="b">
                    <a:lnL>
                      <a:noFill/>
                    </a:lnL>
                    <a:lnR>
                      <a:noFill/>
                    </a:lnR>
                    <a:lnT>
                      <a:noFill/>
                    </a:lnT>
                    <a:lnB>
                      <a:noFill/>
                    </a:lnB>
                    <a:solidFill>
                      <a:srgbClr val="FFFFFF"/>
                    </a:solidFill>
                  </a:tcPr>
                </a:tc>
              </a:tr>
              <a:tr h="202190">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Insurance</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1,963.00 </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1,931.00 </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32.00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r>
              <a:tr h="202190">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Repairs</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2,168.57 </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1,000.00 </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1,168.57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a:t>
                      </a:r>
                    </a:p>
                  </a:txBody>
                  <a:tcPr marL="0" marR="0" marT="0" marB="0" anchor="b">
                    <a:lnL>
                      <a:noFill/>
                    </a:lnL>
                    <a:lnR>
                      <a:noFill/>
                    </a:lnR>
                    <a:lnT>
                      <a:noFill/>
                    </a:lnT>
                    <a:lnB>
                      <a:noFill/>
                    </a:lnB>
                    <a:solidFill>
                      <a:srgbClr val="FFFFFF"/>
                    </a:solidFill>
                  </a:tcPr>
                </a:tc>
              </a:tr>
              <a:tr h="202190">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Postage</a:t>
                      </a:r>
                    </a:p>
                  </a:txBody>
                  <a:tcPr marL="0" marR="0" marT="0" marB="0" anchor="b">
                    <a:lnL>
                      <a:noFill/>
                    </a:lnL>
                    <a:lnR>
                      <a:noFill/>
                    </a:lnR>
                    <a:lnT>
                      <a:noFill/>
                    </a:lnT>
                    <a:lnB>
                      <a:noFill/>
                    </a:lnB>
                    <a:solidFill>
                      <a:srgbClr val="FFFFFF"/>
                    </a:solidFill>
                  </a:tcPr>
                </a:tc>
                <a:tc>
                  <a:txBody>
                    <a:bodyPr/>
                    <a:lstStyle/>
                    <a:p>
                      <a:pPr algn="r" fontAlgn="b"/>
                      <a:r>
                        <a:rPr lang="en-US" sz="1300" b="0" i="0" u="none" strike="noStrike">
                          <a:latin typeface="Arial"/>
                        </a:rPr>
                        <a:t>186.78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a:latin typeface="Arial"/>
                        </a:rPr>
                        <a:t>170.00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a:latin typeface="Arial"/>
                        </a:rPr>
                        <a:t>16.78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r>
              <a:tr h="202190">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gridSpan="2">
                  <a:txBody>
                    <a:bodyPr/>
                    <a:lstStyle/>
                    <a:p>
                      <a:pPr algn="l" fontAlgn="b"/>
                      <a:r>
                        <a:rPr lang="en-US" sz="1300" b="1" i="0" u="none" strike="noStrike">
                          <a:latin typeface="Arial"/>
                        </a:rPr>
                        <a:t>Total Expenses</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300" b="0" i="0" u="none" strike="noStrike">
                          <a:latin typeface="Arial"/>
                        </a:rPr>
                        <a:t>25,463.67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300" b="0" i="0" u="none" strike="noStrike">
                          <a:latin typeface="Arial"/>
                        </a:rPr>
                        <a:t>24,839.80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300" b="0" i="0" u="none" strike="noStrike">
                          <a:latin typeface="Arial"/>
                        </a:rPr>
                        <a:t>623.87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r>
              <a:tr h="202190">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r>
              <a:tr h="202190">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gridSpan="2">
                  <a:txBody>
                    <a:bodyPr/>
                    <a:lstStyle/>
                    <a:p>
                      <a:pPr algn="l" fontAlgn="b"/>
                      <a:r>
                        <a:rPr lang="en-US" sz="1300" b="1" i="0" u="none" strike="noStrike">
                          <a:latin typeface="Arial"/>
                        </a:rPr>
                        <a:t>Total Surplus</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300" b="0" i="0" u="none" strike="noStrike">
                          <a:latin typeface="Arial"/>
                        </a:rPr>
                        <a:t>106.49 </a:t>
                      </a:r>
                    </a:p>
                  </a:txBody>
                  <a:tcPr marL="0" marR="0" marT="0" marB="0" anchor="b">
                    <a:lnL>
                      <a:noFill/>
                    </a:lnL>
                    <a:lnR>
                      <a:noFill/>
                    </a:lnR>
                    <a:lnT>
                      <a:noFill/>
                    </a:lnT>
                    <a:lnB>
                      <a:noFill/>
                    </a:lnB>
                    <a:solidFill>
                      <a:srgbClr val="F2F2F2"/>
                    </a:solidFill>
                  </a:tcPr>
                </a:tc>
                <a:tc>
                  <a:txBody>
                    <a:bodyPr/>
                    <a:lstStyle/>
                    <a:p>
                      <a:pPr algn="r" fontAlgn="b"/>
                      <a:r>
                        <a:rPr lang="en-US" sz="1300" b="0" i="0" u="none" strike="noStrike">
                          <a:latin typeface="Arial"/>
                        </a:rPr>
                        <a:t>135.20 </a:t>
                      </a:r>
                    </a:p>
                  </a:txBody>
                  <a:tcPr marL="0" marR="0" marT="0" marB="0" anchor="b">
                    <a:lnL>
                      <a:noFill/>
                    </a:lnL>
                    <a:lnR>
                      <a:noFill/>
                    </a:lnR>
                    <a:lnT>
                      <a:noFill/>
                    </a:lnT>
                    <a:lnB>
                      <a:noFill/>
                    </a:lnB>
                    <a:solidFill>
                      <a:srgbClr val="F2F2F2"/>
                    </a:solidFill>
                  </a:tcPr>
                </a:tc>
                <a:tc>
                  <a:txBody>
                    <a:bodyPr/>
                    <a:lstStyle/>
                    <a:p>
                      <a:pPr algn="r" fontAlgn="b"/>
                      <a:r>
                        <a:rPr lang="en-US" sz="1300" b="0" i="0" u="none" strike="noStrike">
                          <a:latin typeface="Arial"/>
                        </a:rPr>
                        <a:t>(28.71)</a:t>
                      </a:r>
                    </a:p>
                  </a:txBody>
                  <a:tcPr marL="0" marR="0" marT="0" marB="0" anchor="b">
                    <a:lnL>
                      <a:noFill/>
                    </a:lnL>
                    <a:lnR>
                      <a:noFill/>
                    </a:lnR>
                    <a:lnT>
                      <a:noFill/>
                    </a:lnT>
                    <a:lnB>
                      <a:noFill/>
                    </a:lnB>
                    <a:solidFill>
                      <a:srgbClr val="F2F2F2"/>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r>
              <a:tr h="202190">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r>
              <a:tr h="202190">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gridSpan="5">
                  <a:txBody>
                    <a:bodyPr/>
                    <a:lstStyle/>
                    <a:p>
                      <a:pPr algn="l" fontAlgn="b"/>
                      <a:r>
                        <a:rPr lang="en-US" sz="1300" b="0" i="1" u="none" strike="noStrike" dirty="0">
                          <a:latin typeface="Arial"/>
                        </a:rPr>
                        <a:t>* </a:t>
                      </a:r>
                      <a:r>
                        <a:rPr lang="en-US" sz="1300" b="0" i="1" u="none" strike="noStrike" dirty="0" smtClean="0">
                          <a:latin typeface="Arial"/>
                        </a:rPr>
                        <a:t>Cameras </a:t>
                      </a:r>
                      <a:r>
                        <a:rPr lang="en-US" sz="1300" b="0" i="1" u="none" strike="noStrike" dirty="0">
                          <a:latin typeface="Arial"/>
                        </a:rPr>
                        <a:t>were $540; Sprinkler repairs were about $500 over budget.</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2190">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gridSpan="5">
                  <a:txBody>
                    <a:bodyPr/>
                    <a:lstStyle/>
                    <a:p>
                      <a:pPr algn="l" fontAlgn="b"/>
                      <a:r>
                        <a:rPr lang="en-US" sz="1300" b="0" i="1" u="none" strike="noStrike">
                          <a:latin typeface="Arial"/>
                        </a:rPr>
                        <a:t>** Water continues to be under budget due to sprinkler repair diligence.</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2190">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1"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300" b="0" i="0" u="none" strike="noStrike" dirty="0">
                          <a:latin typeface="Arial"/>
                        </a:rPr>
                        <a:t> </a:t>
                      </a:r>
                    </a:p>
                  </a:txBody>
                  <a:tcPr marL="0" marR="0" marT="0" marB="0" anchor="b">
                    <a:lnL>
                      <a:noFill/>
                    </a:lnL>
                    <a:lnR>
                      <a:noFill/>
                    </a:lnR>
                    <a:lnT>
                      <a:noFill/>
                    </a:lnT>
                    <a:lnB>
                      <a:noFill/>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HOA Budget - $225 Dues</a:t>
            </a:r>
            <a:endParaRPr lang="en-US" dirty="0"/>
          </a:p>
        </p:txBody>
      </p:sp>
      <p:sp>
        <p:nvSpPr>
          <p:cNvPr id="5" name="TextBox 4"/>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graphicFrame>
        <p:nvGraphicFramePr>
          <p:cNvPr id="11" name="Table 10"/>
          <p:cNvGraphicFramePr>
            <a:graphicFrameLocks noGrp="1"/>
          </p:cNvGraphicFramePr>
          <p:nvPr/>
        </p:nvGraphicFramePr>
        <p:xfrm>
          <a:off x="2025650" y="1809750"/>
          <a:ext cx="5092700" cy="3238500"/>
        </p:xfrm>
        <a:graphic>
          <a:graphicData uri="http://schemas.openxmlformats.org/drawingml/2006/table">
            <a:tbl>
              <a:tblPr/>
              <a:tblGrid>
                <a:gridCol w="142697"/>
                <a:gridCol w="114158"/>
                <a:gridCol w="190263"/>
                <a:gridCol w="266368"/>
                <a:gridCol w="913261"/>
                <a:gridCol w="481999"/>
                <a:gridCol w="637380"/>
                <a:gridCol w="646893"/>
                <a:gridCol w="697630"/>
                <a:gridCol w="481999"/>
                <a:gridCol w="520052"/>
              </a:tblGrid>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bl>
          </a:graphicData>
        </a:graphic>
      </p:graphicFrame>
      <p:graphicFrame>
        <p:nvGraphicFramePr>
          <p:cNvPr id="12" name="Chart 11"/>
          <p:cNvGraphicFramePr>
            <a:graphicFrameLocks/>
          </p:cNvGraphicFramePr>
          <p:nvPr/>
        </p:nvGraphicFramePr>
        <p:xfrm>
          <a:off x="1295400" y="1524000"/>
          <a:ext cx="7239000" cy="42767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HOA Dues – Do they seem high?</a:t>
            </a:r>
            <a:endParaRPr lang="en-US" dirty="0"/>
          </a:p>
        </p:txBody>
      </p:sp>
      <p:sp>
        <p:nvSpPr>
          <p:cNvPr id="5" name="TextBox 4"/>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graphicFrame>
        <p:nvGraphicFramePr>
          <p:cNvPr id="11" name="Table 10"/>
          <p:cNvGraphicFramePr>
            <a:graphicFrameLocks noGrp="1"/>
          </p:cNvGraphicFramePr>
          <p:nvPr/>
        </p:nvGraphicFramePr>
        <p:xfrm>
          <a:off x="2025650" y="1809750"/>
          <a:ext cx="5092700" cy="3238500"/>
        </p:xfrm>
        <a:graphic>
          <a:graphicData uri="http://schemas.openxmlformats.org/drawingml/2006/table">
            <a:tbl>
              <a:tblPr/>
              <a:tblGrid>
                <a:gridCol w="142697"/>
                <a:gridCol w="114158"/>
                <a:gridCol w="190263"/>
                <a:gridCol w="266368"/>
                <a:gridCol w="913261"/>
                <a:gridCol w="481999"/>
                <a:gridCol w="637380"/>
                <a:gridCol w="646893"/>
                <a:gridCol w="697630"/>
                <a:gridCol w="481999"/>
                <a:gridCol w="520052"/>
              </a:tblGrid>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bl>
          </a:graphicData>
        </a:graphic>
      </p:graphicFrame>
      <p:graphicFrame>
        <p:nvGraphicFramePr>
          <p:cNvPr id="7" name="Chart 6"/>
          <p:cNvGraphicFramePr>
            <a:graphicFrameLocks/>
          </p:cNvGraphicFramePr>
          <p:nvPr/>
        </p:nvGraphicFramePr>
        <p:xfrm>
          <a:off x="1752600" y="1524000"/>
          <a:ext cx="6691313" cy="4757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nvGraphicFramePr>
        <p:xfrm>
          <a:off x="4343400" y="4419600"/>
          <a:ext cx="4254500" cy="1295400"/>
        </p:xfrm>
        <a:graphic>
          <a:graphicData uri="http://schemas.openxmlformats.org/drawingml/2006/table">
            <a:tbl>
              <a:tblPr/>
              <a:tblGrid>
                <a:gridCol w="1206500"/>
                <a:gridCol w="609600"/>
                <a:gridCol w="609600"/>
                <a:gridCol w="609600"/>
                <a:gridCol w="609600"/>
                <a:gridCol w="609600"/>
              </a:tblGrid>
              <a:tr h="323850">
                <a:tc>
                  <a:txBody>
                    <a:bodyPr/>
                    <a:lstStyle/>
                    <a:p>
                      <a:pPr algn="l" fontAlgn="b"/>
                      <a:r>
                        <a:rPr lang="en-US" sz="1000" b="0" i="0" u="none" strike="noStrike">
                          <a:latin typeface="Arial"/>
                        </a:rPr>
                        <a:t>HOA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Total Dues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Team Ranch</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Net Dues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Homes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Acres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latin typeface="Arial"/>
                        </a:rPr>
                        <a:t>La Bandera Phase III</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225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65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160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111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33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61925">
                <a:tc>
                  <a:txBody>
                    <a:bodyPr/>
                    <a:lstStyle/>
                    <a:p>
                      <a:pPr algn="l" fontAlgn="b"/>
                      <a:r>
                        <a:rPr lang="en-US" sz="1000" b="0" i="0" u="none" strike="noStrike">
                          <a:latin typeface="Arial"/>
                        </a:rPr>
                        <a:t>La Bandera Phase I</a:t>
                      </a:r>
                    </a:p>
                  </a:txBody>
                  <a:tcPr marL="0" marR="0" marT="0" marB="0" anchor="b">
                    <a:lnL>
                      <a:noFill/>
                    </a:lnL>
                    <a:lnR>
                      <a:noFill/>
                    </a:lnR>
                    <a:lnT>
                      <a:noFill/>
                    </a:lnT>
                    <a:lnB>
                      <a:noFill/>
                    </a:lnB>
                  </a:tcPr>
                </a:tc>
                <a:tc>
                  <a:txBody>
                    <a:bodyPr/>
                    <a:lstStyle/>
                    <a:p>
                      <a:pPr algn="r" fontAlgn="b"/>
                      <a:r>
                        <a:rPr lang="en-US" sz="1000" b="0" i="0" u="none" strike="noStrike">
                          <a:latin typeface="Arial"/>
                        </a:rPr>
                        <a:t>275</a:t>
                      </a:r>
                    </a:p>
                  </a:txBody>
                  <a:tcPr marL="0" marR="0" marT="0" marB="0" anchor="b">
                    <a:lnL>
                      <a:noFill/>
                    </a:lnL>
                    <a:lnR>
                      <a:noFill/>
                    </a:lnR>
                    <a:lnT>
                      <a:noFill/>
                    </a:lnT>
                    <a:lnB>
                      <a:noFill/>
                    </a:lnB>
                  </a:tcPr>
                </a:tc>
                <a:tc>
                  <a:txBody>
                    <a:bodyPr/>
                    <a:lstStyle/>
                    <a:p>
                      <a:pPr algn="r" fontAlgn="b"/>
                      <a:r>
                        <a:rPr lang="en-US" sz="1000" b="0" i="0" u="none" strike="noStrike">
                          <a:latin typeface="Arial"/>
                        </a:rPr>
                        <a:t>64</a:t>
                      </a:r>
                    </a:p>
                  </a:txBody>
                  <a:tcPr marL="0" marR="0" marT="0" marB="0" anchor="b">
                    <a:lnL>
                      <a:noFill/>
                    </a:lnL>
                    <a:lnR>
                      <a:noFill/>
                    </a:lnR>
                    <a:lnT>
                      <a:noFill/>
                    </a:lnT>
                    <a:lnB>
                      <a:noFill/>
                    </a:lnB>
                  </a:tcPr>
                </a:tc>
                <a:tc>
                  <a:txBody>
                    <a:bodyPr/>
                    <a:lstStyle/>
                    <a:p>
                      <a:pPr algn="r" fontAlgn="b"/>
                      <a:r>
                        <a:rPr lang="en-US" sz="1000" b="0" i="0" u="none" strike="noStrike">
                          <a:latin typeface="Arial"/>
                        </a:rPr>
                        <a:t>211</a:t>
                      </a:r>
                    </a:p>
                  </a:txBody>
                  <a:tcPr marL="0" marR="0" marT="0" marB="0" anchor="b">
                    <a:lnL>
                      <a:noFill/>
                    </a:lnL>
                    <a:lnR>
                      <a:noFill/>
                    </a:lnR>
                    <a:lnT>
                      <a:noFill/>
                    </a:lnT>
                    <a:lnB>
                      <a:noFill/>
                    </a:lnB>
                  </a:tcPr>
                </a:tc>
                <a:tc>
                  <a:txBody>
                    <a:bodyPr/>
                    <a:lstStyle/>
                    <a:p>
                      <a:pPr algn="r" fontAlgn="b"/>
                      <a:r>
                        <a:rPr lang="en-US" sz="1000" b="0" i="0" u="none" strike="noStrike">
                          <a:latin typeface="Arial"/>
                        </a:rPr>
                        <a:t>70</a:t>
                      </a:r>
                    </a:p>
                  </a:txBody>
                  <a:tcPr marL="0" marR="0" marT="0" marB="0" anchor="b">
                    <a:lnL>
                      <a:noFill/>
                    </a:lnL>
                    <a:lnR>
                      <a:noFill/>
                    </a:lnR>
                    <a:lnT>
                      <a:noFill/>
                    </a:lnT>
                    <a:lnB>
                      <a:noFill/>
                    </a:lnB>
                  </a:tcPr>
                </a:tc>
                <a:tc>
                  <a:txBody>
                    <a:bodyPr/>
                    <a:lstStyle/>
                    <a:p>
                      <a:pPr algn="r" fontAlgn="b"/>
                      <a:r>
                        <a:rPr lang="en-US" sz="1000" b="0" i="0" u="none" strike="noStrike">
                          <a:latin typeface="Arial"/>
                        </a:rPr>
                        <a:t>20</a:t>
                      </a:r>
                    </a:p>
                  </a:txBody>
                  <a:tcPr marL="0" marR="0" marT="0" marB="0" anchor="b">
                    <a:lnL>
                      <a:noFill/>
                    </a:lnL>
                    <a:lnR>
                      <a:noFill/>
                    </a:lnR>
                    <a:lnT>
                      <a:noFill/>
                    </a:lnT>
                    <a:lnB>
                      <a:noFill/>
                    </a:lnB>
                  </a:tcPr>
                </a:tc>
              </a:tr>
              <a:tr h="161925">
                <a:tc>
                  <a:txBody>
                    <a:bodyPr/>
                    <a:lstStyle/>
                    <a:p>
                      <a:pPr algn="l" fontAlgn="b"/>
                      <a:r>
                        <a:rPr lang="en-US" sz="1000" b="0" i="0" u="none" strike="noStrike">
                          <a:latin typeface="Arial"/>
                        </a:rPr>
                        <a:t>La Bandera Phase II</a:t>
                      </a:r>
                    </a:p>
                  </a:txBody>
                  <a:tcPr marL="0" marR="0" marT="0" marB="0" anchor="b">
                    <a:lnL>
                      <a:noFill/>
                    </a:lnL>
                    <a:lnR>
                      <a:noFill/>
                    </a:lnR>
                    <a:lnT>
                      <a:noFill/>
                    </a:lnT>
                    <a:lnB>
                      <a:noFill/>
                    </a:lnB>
                  </a:tcPr>
                </a:tc>
                <a:tc>
                  <a:txBody>
                    <a:bodyPr/>
                    <a:lstStyle/>
                    <a:p>
                      <a:pPr algn="r" fontAlgn="b"/>
                      <a:r>
                        <a:rPr lang="en-US" sz="1000" b="0" i="0" u="none" strike="noStrike">
                          <a:latin typeface="Arial"/>
                        </a:rPr>
                        <a:t>275</a:t>
                      </a:r>
                    </a:p>
                  </a:txBody>
                  <a:tcPr marL="0" marR="0" marT="0" marB="0" anchor="b">
                    <a:lnL>
                      <a:noFill/>
                    </a:lnL>
                    <a:lnR>
                      <a:noFill/>
                    </a:lnR>
                    <a:lnT>
                      <a:noFill/>
                    </a:lnT>
                    <a:lnB>
                      <a:noFill/>
                    </a:lnB>
                  </a:tcPr>
                </a:tc>
                <a:tc>
                  <a:txBody>
                    <a:bodyPr/>
                    <a:lstStyle/>
                    <a:p>
                      <a:pPr algn="r" fontAlgn="b"/>
                      <a:r>
                        <a:rPr lang="en-US" sz="1000" b="0" i="0" u="none" strike="noStrike">
                          <a:latin typeface="Arial"/>
                        </a:rPr>
                        <a:t>55</a:t>
                      </a:r>
                    </a:p>
                  </a:txBody>
                  <a:tcPr marL="0" marR="0" marT="0" marB="0" anchor="b">
                    <a:lnL>
                      <a:noFill/>
                    </a:lnL>
                    <a:lnR>
                      <a:noFill/>
                    </a:lnR>
                    <a:lnT>
                      <a:noFill/>
                    </a:lnT>
                    <a:lnB>
                      <a:noFill/>
                    </a:lnB>
                  </a:tcPr>
                </a:tc>
                <a:tc>
                  <a:txBody>
                    <a:bodyPr/>
                    <a:lstStyle/>
                    <a:p>
                      <a:pPr algn="r" fontAlgn="b"/>
                      <a:r>
                        <a:rPr lang="en-US" sz="1000" b="0" i="0" u="none" strike="noStrike">
                          <a:latin typeface="Arial"/>
                        </a:rPr>
                        <a:t>220</a:t>
                      </a:r>
                    </a:p>
                  </a:txBody>
                  <a:tcPr marL="0" marR="0" marT="0" marB="0" anchor="b">
                    <a:lnL>
                      <a:noFill/>
                    </a:lnL>
                    <a:lnR>
                      <a:noFill/>
                    </a:lnR>
                    <a:lnT>
                      <a:noFill/>
                    </a:lnT>
                    <a:lnB>
                      <a:noFill/>
                    </a:lnB>
                  </a:tcPr>
                </a:tc>
                <a:tc>
                  <a:txBody>
                    <a:bodyPr/>
                    <a:lstStyle/>
                    <a:p>
                      <a:pPr algn="r" fontAlgn="b"/>
                      <a:r>
                        <a:rPr lang="en-US" sz="1000" b="0" i="0" u="none" strike="noStrike">
                          <a:latin typeface="Arial"/>
                        </a:rPr>
                        <a:t>40</a:t>
                      </a:r>
                    </a:p>
                  </a:txBody>
                  <a:tcPr marL="0" marR="0" marT="0" marB="0" anchor="b">
                    <a:lnL>
                      <a:noFill/>
                    </a:lnL>
                    <a:lnR>
                      <a:noFill/>
                    </a:lnR>
                    <a:lnT>
                      <a:noFill/>
                    </a:lnT>
                    <a:lnB>
                      <a:noFill/>
                    </a:lnB>
                  </a:tcPr>
                </a:tc>
                <a:tc>
                  <a:txBody>
                    <a:bodyPr/>
                    <a:lstStyle/>
                    <a:p>
                      <a:pPr algn="r" fontAlgn="b"/>
                      <a:r>
                        <a:rPr lang="en-US" sz="1000" b="0" i="0" u="none" strike="noStrike">
                          <a:latin typeface="Arial"/>
                        </a:rPr>
                        <a:t>10</a:t>
                      </a:r>
                    </a:p>
                  </a:txBody>
                  <a:tcPr marL="0" marR="0" marT="0" marB="0" anchor="b">
                    <a:lnL>
                      <a:noFill/>
                    </a:lnL>
                    <a:lnR>
                      <a:noFill/>
                    </a:lnR>
                    <a:lnT>
                      <a:noFill/>
                    </a:lnT>
                    <a:lnB>
                      <a:noFill/>
                    </a:lnB>
                  </a:tcPr>
                </a:tc>
              </a:tr>
              <a:tr h="161925">
                <a:tc>
                  <a:txBody>
                    <a:bodyPr/>
                    <a:lstStyle/>
                    <a:p>
                      <a:pPr algn="l" fontAlgn="b"/>
                      <a:r>
                        <a:rPr lang="en-US" sz="1000" b="0" i="0" u="none" strike="noStrike">
                          <a:latin typeface="Arial"/>
                        </a:rPr>
                        <a:t>Reata Place</a:t>
                      </a:r>
                    </a:p>
                  </a:txBody>
                  <a:tcPr marL="0" marR="0" marT="0" marB="0" anchor="b">
                    <a:lnL>
                      <a:noFill/>
                    </a:lnL>
                    <a:lnR>
                      <a:noFill/>
                    </a:lnR>
                    <a:lnT>
                      <a:noFill/>
                    </a:lnT>
                    <a:lnB>
                      <a:noFill/>
                    </a:lnB>
                  </a:tcPr>
                </a:tc>
                <a:tc>
                  <a:txBody>
                    <a:bodyPr/>
                    <a:lstStyle/>
                    <a:p>
                      <a:pPr algn="r" fontAlgn="b"/>
                      <a:r>
                        <a:rPr lang="en-US" sz="1000" b="0" i="0" u="none" strike="noStrike">
                          <a:latin typeface="Arial"/>
                        </a:rPr>
                        <a:t>475</a:t>
                      </a:r>
                    </a:p>
                  </a:txBody>
                  <a:tcPr marL="0" marR="0" marT="0" marB="0" anchor="b">
                    <a:lnL>
                      <a:noFill/>
                    </a:lnL>
                    <a:lnR>
                      <a:noFill/>
                    </a:lnR>
                    <a:lnT>
                      <a:noFill/>
                    </a:lnT>
                    <a:lnB>
                      <a:noFill/>
                    </a:lnB>
                  </a:tcPr>
                </a:tc>
                <a:tc>
                  <a:txBody>
                    <a:bodyPr/>
                    <a:lstStyle/>
                    <a:p>
                      <a:pPr algn="r" fontAlgn="b"/>
                      <a:r>
                        <a:rPr lang="en-US" sz="1000" b="0" i="0" u="none" strike="noStrike">
                          <a:latin typeface="Arial"/>
                        </a:rPr>
                        <a:t>96</a:t>
                      </a:r>
                    </a:p>
                  </a:txBody>
                  <a:tcPr marL="0" marR="0" marT="0" marB="0" anchor="b">
                    <a:lnL>
                      <a:noFill/>
                    </a:lnL>
                    <a:lnR>
                      <a:noFill/>
                    </a:lnR>
                    <a:lnT>
                      <a:noFill/>
                    </a:lnT>
                    <a:lnB>
                      <a:noFill/>
                    </a:lnB>
                  </a:tcPr>
                </a:tc>
                <a:tc>
                  <a:txBody>
                    <a:bodyPr/>
                    <a:lstStyle/>
                    <a:p>
                      <a:pPr algn="r" fontAlgn="b"/>
                      <a:r>
                        <a:rPr lang="en-US" sz="1000" b="0" i="0" u="none" strike="noStrike">
                          <a:latin typeface="Arial"/>
                        </a:rPr>
                        <a:t>379</a:t>
                      </a:r>
                    </a:p>
                  </a:txBody>
                  <a:tcPr marL="0" marR="0" marT="0" marB="0" anchor="b">
                    <a:lnL>
                      <a:noFill/>
                    </a:lnL>
                    <a:lnR>
                      <a:noFill/>
                    </a:lnR>
                    <a:lnT>
                      <a:noFill/>
                    </a:lnT>
                    <a:lnB>
                      <a:noFill/>
                    </a:lnB>
                  </a:tcPr>
                </a:tc>
                <a:tc>
                  <a:txBody>
                    <a:bodyPr/>
                    <a:lstStyle/>
                    <a:p>
                      <a:pPr algn="r" fontAlgn="b"/>
                      <a:r>
                        <a:rPr lang="en-US" sz="1000" b="0" i="0" u="none" strike="noStrike">
                          <a:latin typeface="Arial"/>
                        </a:rPr>
                        <a:t>62</a:t>
                      </a:r>
                    </a:p>
                  </a:txBody>
                  <a:tcPr marL="0" marR="0" marT="0" marB="0" anchor="b">
                    <a:lnL>
                      <a:noFill/>
                    </a:lnL>
                    <a:lnR>
                      <a:noFill/>
                    </a:lnR>
                    <a:lnT>
                      <a:noFill/>
                    </a:lnT>
                    <a:lnB>
                      <a:noFill/>
                    </a:lnB>
                  </a:tcPr>
                </a:tc>
                <a:tc>
                  <a:txBody>
                    <a:bodyPr/>
                    <a:lstStyle/>
                    <a:p>
                      <a:pPr algn="r" fontAlgn="b"/>
                      <a:r>
                        <a:rPr lang="en-US" sz="1000" b="0" i="0" u="none" strike="noStrike">
                          <a:latin typeface="Arial"/>
                        </a:rPr>
                        <a:t>27</a:t>
                      </a:r>
                    </a:p>
                  </a:txBody>
                  <a:tcPr marL="0" marR="0" marT="0" marB="0" anchor="b">
                    <a:lnL>
                      <a:noFill/>
                    </a:lnL>
                    <a:lnR>
                      <a:noFill/>
                    </a:lnR>
                    <a:lnT>
                      <a:noFill/>
                    </a:lnT>
                    <a:lnB>
                      <a:noFill/>
                    </a:lnB>
                  </a:tcPr>
                </a:tc>
              </a:tr>
              <a:tr h="161925">
                <a:tc>
                  <a:txBody>
                    <a:bodyPr/>
                    <a:lstStyle/>
                    <a:p>
                      <a:pPr algn="l" fontAlgn="b"/>
                      <a:r>
                        <a:rPr lang="en-US" sz="1000" b="0" i="0" u="none" strike="noStrike">
                          <a:latin typeface="Arial"/>
                        </a:rPr>
                        <a:t>Reata West</a:t>
                      </a:r>
                    </a:p>
                  </a:txBody>
                  <a:tcPr marL="0" marR="0" marT="0" marB="0" anchor="b">
                    <a:lnL>
                      <a:noFill/>
                    </a:lnL>
                    <a:lnR>
                      <a:noFill/>
                    </a:lnR>
                    <a:lnT>
                      <a:noFill/>
                    </a:lnT>
                    <a:lnB>
                      <a:noFill/>
                    </a:lnB>
                  </a:tcPr>
                </a:tc>
                <a:tc>
                  <a:txBody>
                    <a:bodyPr/>
                    <a:lstStyle/>
                    <a:p>
                      <a:pPr algn="r" fontAlgn="b"/>
                      <a:r>
                        <a:rPr lang="en-US" sz="1000" b="0" i="0" u="none" strike="noStrike">
                          <a:latin typeface="Arial"/>
                        </a:rPr>
                        <a:t>1,150</a:t>
                      </a:r>
                    </a:p>
                  </a:txBody>
                  <a:tcPr marL="0" marR="0" marT="0" marB="0" anchor="b">
                    <a:lnL>
                      <a:noFill/>
                    </a:lnL>
                    <a:lnR>
                      <a:noFill/>
                    </a:lnR>
                    <a:lnT>
                      <a:noFill/>
                    </a:lnT>
                    <a:lnB>
                      <a:noFill/>
                    </a:lnB>
                  </a:tcPr>
                </a:tc>
                <a:tc>
                  <a:txBody>
                    <a:bodyPr/>
                    <a:lstStyle/>
                    <a:p>
                      <a:pPr algn="r" fontAlgn="b"/>
                      <a:r>
                        <a:rPr lang="en-US" sz="1000" b="0" i="0" u="none" strike="noStrike">
                          <a:latin typeface="Arial"/>
                        </a:rPr>
                        <a:t>60</a:t>
                      </a:r>
                    </a:p>
                  </a:txBody>
                  <a:tcPr marL="0" marR="0" marT="0" marB="0" anchor="b">
                    <a:lnL>
                      <a:noFill/>
                    </a:lnL>
                    <a:lnR>
                      <a:noFill/>
                    </a:lnR>
                    <a:lnT>
                      <a:noFill/>
                    </a:lnT>
                    <a:lnB>
                      <a:noFill/>
                    </a:lnB>
                  </a:tcPr>
                </a:tc>
                <a:tc>
                  <a:txBody>
                    <a:bodyPr/>
                    <a:lstStyle/>
                    <a:p>
                      <a:pPr algn="r" fontAlgn="b"/>
                      <a:r>
                        <a:rPr lang="en-US" sz="1000" b="0" i="0" u="none" strike="noStrike">
                          <a:latin typeface="Arial"/>
                        </a:rPr>
                        <a:t>1,090</a:t>
                      </a:r>
                    </a:p>
                  </a:txBody>
                  <a:tcPr marL="0" marR="0" marT="0" marB="0" anchor="b">
                    <a:lnL>
                      <a:noFill/>
                    </a:lnL>
                    <a:lnR>
                      <a:noFill/>
                    </a:lnR>
                    <a:lnT>
                      <a:noFill/>
                    </a:lnT>
                    <a:lnB>
                      <a:noFill/>
                    </a:lnB>
                  </a:tcPr>
                </a:tc>
                <a:tc>
                  <a:txBody>
                    <a:bodyPr/>
                    <a:lstStyle/>
                    <a:p>
                      <a:pPr algn="r" fontAlgn="b"/>
                      <a:r>
                        <a:rPr lang="en-US" sz="1000" b="0" i="0" u="none" strike="noStrike">
                          <a:latin typeface="Arial"/>
                        </a:rPr>
                        <a:t>45</a:t>
                      </a:r>
                    </a:p>
                  </a:txBody>
                  <a:tcPr marL="0" marR="0" marT="0" marB="0" anchor="b">
                    <a:lnL>
                      <a:noFill/>
                    </a:lnL>
                    <a:lnR>
                      <a:noFill/>
                    </a:lnR>
                    <a:lnT>
                      <a:noFill/>
                    </a:lnT>
                    <a:lnB>
                      <a:noFill/>
                    </a:lnB>
                  </a:tcPr>
                </a:tc>
                <a:tc>
                  <a:txBody>
                    <a:bodyPr/>
                    <a:lstStyle/>
                    <a:p>
                      <a:pPr algn="r" fontAlgn="b"/>
                      <a:r>
                        <a:rPr lang="en-US" sz="1000" b="0" i="0" u="none" strike="noStrike">
                          <a:latin typeface="Arial"/>
                        </a:rPr>
                        <a:t>12</a:t>
                      </a:r>
                    </a:p>
                  </a:txBody>
                  <a:tcPr marL="0" marR="0" marT="0" marB="0" anchor="b">
                    <a:lnL>
                      <a:noFill/>
                    </a:lnL>
                    <a:lnR>
                      <a:noFill/>
                    </a:lnR>
                    <a:lnT>
                      <a:noFill/>
                    </a:lnT>
                    <a:lnB>
                      <a:noFill/>
                    </a:lnB>
                  </a:tcPr>
                </a:tc>
              </a:tr>
              <a:tr h="161925">
                <a:tc>
                  <a:txBody>
                    <a:bodyPr/>
                    <a:lstStyle/>
                    <a:p>
                      <a:pPr algn="l" fontAlgn="b"/>
                      <a:r>
                        <a:rPr lang="en-US" sz="1000" b="0" i="0" u="none" strike="noStrike">
                          <a:latin typeface="Arial"/>
                        </a:rPr>
                        <a:t>La Cantera</a:t>
                      </a:r>
                    </a:p>
                  </a:txBody>
                  <a:tcPr marL="0" marR="0" marT="0" marB="0" anchor="b">
                    <a:lnL>
                      <a:noFill/>
                    </a:lnL>
                    <a:lnR>
                      <a:noFill/>
                    </a:lnR>
                    <a:lnT>
                      <a:noFill/>
                    </a:lnT>
                    <a:lnB>
                      <a:noFill/>
                    </a:lnB>
                  </a:tcPr>
                </a:tc>
                <a:tc>
                  <a:txBody>
                    <a:bodyPr/>
                    <a:lstStyle/>
                    <a:p>
                      <a:pPr algn="r" fontAlgn="b"/>
                      <a:r>
                        <a:rPr lang="en-US" sz="1000" b="0" i="0" u="none" strike="noStrike">
                          <a:latin typeface="Arial"/>
                        </a:rPr>
                        <a:t>2,500</a:t>
                      </a:r>
                    </a:p>
                  </a:txBody>
                  <a:tcPr marL="0" marR="0" marT="0" marB="0" anchor="b">
                    <a:lnL>
                      <a:noFill/>
                    </a:lnL>
                    <a:lnR>
                      <a:noFill/>
                    </a:lnR>
                    <a:lnT>
                      <a:noFill/>
                    </a:lnT>
                    <a:lnB>
                      <a:noFill/>
                    </a:lnB>
                  </a:tcPr>
                </a:tc>
                <a:tc>
                  <a:txBody>
                    <a:bodyPr/>
                    <a:lstStyle/>
                    <a:p>
                      <a:pPr algn="r" fontAlgn="b"/>
                      <a:r>
                        <a:rPr lang="en-US" sz="1000" b="0" i="0" u="none" strike="noStrike">
                          <a:latin typeface="Arial"/>
                        </a:rPr>
                        <a:t>310</a:t>
                      </a:r>
                    </a:p>
                  </a:txBody>
                  <a:tcPr marL="0" marR="0" marT="0" marB="0" anchor="b">
                    <a:lnL>
                      <a:noFill/>
                    </a:lnL>
                    <a:lnR>
                      <a:noFill/>
                    </a:lnR>
                    <a:lnT>
                      <a:noFill/>
                    </a:lnT>
                    <a:lnB>
                      <a:noFill/>
                    </a:lnB>
                  </a:tcPr>
                </a:tc>
                <a:tc>
                  <a:txBody>
                    <a:bodyPr/>
                    <a:lstStyle/>
                    <a:p>
                      <a:pPr algn="r" fontAlgn="b"/>
                      <a:r>
                        <a:rPr lang="en-US" sz="1000" b="0" i="0" u="none" strike="noStrike">
                          <a:latin typeface="Arial"/>
                        </a:rPr>
                        <a:t>2,190</a:t>
                      </a:r>
                    </a:p>
                  </a:txBody>
                  <a:tcPr marL="0" marR="0" marT="0" marB="0" anchor="b">
                    <a:lnL>
                      <a:noFill/>
                    </a:lnL>
                    <a:lnR>
                      <a:noFill/>
                    </a:lnR>
                    <a:lnT>
                      <a:noFill/>
                    </a:lnT>
                    <a:lnB>
                      <a:noFill/>
                    </a:lnB>
                  </a:tcPr>
                </a:tc>
                <a:tc>
                  <a:txBody>
                    <a:bodyPr/>
                    <a:lstStyle/>
                    <a:p>
                      <a:pPr algn="r" fontAlgn="b"/>
                      <a:r>
                        <a:rPr lang="en-US" sz="1000" b="0" i="0" u="none" strike="noStrike">
                          <a:latin typeface="Arial"/>
                        </a:rPr>
                        <a:t>95</a:t>
                      </a:r>
                    </a:p>
                  </a:txBody>
                  <a:tcPr marL="0" marR="0" marT="0" marB="0" anchor="b">
                    <a:lnL>
                      <a:noFill/>
                    </a:lnL>
                    <a:lnR>
                      <a:noFill/>
                    </a:lnR>
                    <a:lnT>
                      <a:noFill/>
                    </a:lnT>
                    <a:lnB>
                      <a:noFill/>
                    </a:lnB>
                  </a:tcPr>
                </a:tc>
                <a:tc>
                  <a:txBody>
                    <a:bodyPr/>
                    <a:lstStyle/>
                    <a:p>
                      <a:pPr algn="r" fontAlgn="b"/>
                      <a:r>
                        <a:rPr lang="en-US" sz="1000" b="0" i="0" u="none" strike="noStrike" dirty="0">
                          <a:latin typeface="Arial"/>
                        </a:rPr>
                        <a:t>134</a:t>
                      </a: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HOA Financial Position</a:t>
            </a:r>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graphicFrame>
        <p:nvGraphicFramePr>
          <p:cNvPr id="6" name="Table 5"/>
          <p:cNvGraphicFramePr>
            <a:graphicFrameLocks noGrp="1"/>
          </p:cNvGraphicFramePr>
          <p:nvPr/>
        </p:nvGraphicFramePr>
        <p:xfrm>
          <a:off x="2667000" y="1447800"/>
          <a:ext cx="4989236" cy="4495796"/>
        </p:xfrm>
        <a:graphic>
          <a:graphicData uri="http://schemas.openxmlformats.org/drawingml/2006/table">
            <a:tbl>
              <a:tblPr/>
              <a:tblGrid>
                <a:gridCol w="237148"/>
                <a:gridCol w="164180"/>
                <a:gridCol w="3009960"/>
                <a:gridCol w="1167500"/>
                <a:gridCol w="205224"/>
                <a:gridCol w="205224"/>
              </a:tblGrid>
              <a:tr h="246720">
                <a:tc>
                  <a:txBody>
                    <a:bodyPr/>
                    <a:lstStyle/>
                    <a:p>
                      <a:pPr algn="l" fontAlgn="b"/>
                      <a:r>
                        <a:rPr lang="en-US" sz="14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latin typeface="Arial"/>
                        </a:rPr>
                        <a:t> </a:t>
                      </a:r>
                    </a:p>
                  </a:txBody>
                  <a:tcPr marL="0" marR="0" marT="0" marB="0" anchor="b">
                    <a:lnL>
                      <a:noFill/>
                    </a:lnL>
                    <a:lnR>
                      <a:noFill/>
                    </a:lnR>
                    <a:lnT>
                      <a:noFill/>
                    </a:lnT>
                    <a:lnB>
                      <a:noFill/>
                    </a:lnB>
                    <a:solidFill>
                      <a:srgbClr val="FFFFFF"/>
                    </a:solidFill>
                  </a:tcPr>
                </a:tc>
              </a:tr>
              <a:tr h="246720">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33014">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400" b="1" i="0" u="none" strike="noStrike">
                          <a:latin typeface="Arial"/>
                        </a:rPr>
                        <a:t>ASSETS</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33014">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400" b="0" i="0" u="none" strike="noStrike">
                          <a:latin typeface="Arial"/>
                        </a:rPr>
                        <a:t>Cash</a:t>
                      </a:r>
                    </a:p>
                  </a:txBody>
                  <a:tcPr marL="164480" marR="0" marT="0" marB="0" anchor="b">
                    <a:lnL>
                      <a:noFill/>
                    </a:lnL>
                    <a:lnR>
                      <a:noFill/>
                    </a:lnR>
                    <a:lnT>
                      <a:noFill/>
                    </a:lnT>
                    <a:lnB>
                      <a:noFill/>
                    </a:lnB>
                    <a:solidFill>
                      <a:srgbClr val="FFFFFF"/>
                    </a:solidFill>
                  </a:tcPr>
                </a:tc>
                <a:tc>
                  <a:txBody>
                    <a:bodyPr/>
                    <a:lstStyle/>
                    <a:p>
                      <a:pPr algn="r" fontAlgn="b"/>
                      <a:r>
                        <a:rPr lang="en-US" sz="1400" b="0" i="0" u="none" strike="noStrike">
                          <a:latin typeface="Arial"/>
                        </a:rPr>
                        <a:t>21,851.95 </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33014">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400" b="0" i="0" u="none" strike="noStrike">
                          <a:latin typeface="Arial"/>
                        </a:rPr>
                        <a:t>Cash - Wall Maint Fund (CD)</a:t>
                      </a:r>
                    </a:p>
                  </a:txBody>
                  <a:tcPr marL="164480" marR="0" marT="0" marB="0" anchor="b">
                    <a:lnL>
                      <a:noFill/>
                    </a:lnL>
                    <a:lnR>
                      <a:noFill/>
                    </a:lnR>
                    <a:lnT>
                      <a:noFill/>
                    </a:lnT>
                    <a:lnB>
                      <a:noFill/>
                    </a:lnB>
                    <a:solidFill>
                      <a:srgbClr val="FFFFFF"/>
                    </a:solidFill>
                  </a:tcPr>
                </a:tc>
                <a:tc>
                  <a:txBody>
                    <a:bodyPr/>
                    <a:lstStyle/>
                    <a:p>
                      <a:pPr algn="r" fontAlgn="b"/>
                      <a:r>
                        <a:rPr lang="en-US" sz="1400" b="0" i="0" u="none" strike="noStrike">
                          <a:latin typeface="Arial"/>
                        </a:rPr>
                        <a:t>27,750.00 </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33014">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400" b="0" i="0" u="none" strike="noStrike">
                          <a:latin typeface="Arial"/>
                        </a:rPr>
                        <a:t>A/R Unpaid Dues (0 Homes)</a:t>
                      </a:r>
                    </a:p>
                  </a:txBody>
                  <a:tcPr marL="164480" marR="0" marT="0" marB="0" anchor="b">
                    <a:lnL>
                      <a:noFill/>
                    </a:lnL>
                    <a:lnR>
                      <a:noFill/>
                    </a:lnR>
                    <a:lnT>
                      <a:noFill/>
                    </a:lnT>
                    <a:lnB>
                      <a:noFill/>
                    </a:lnB>
                    <a:solidFill>
                      <a:srgbClr val="FFFFFF"/>
                    </a:solidFill>
                  </a:tcPr>
                </a:tc>
                <a:tc>
                  <a:txBody>
                    <a:bodyPr/>
                    <a:lstStyle/>
                    <a:p>
                      <a:pPr algn="r" fontAlgn="b"/>
                      <a:r>
                        <a:rPr lang="en-US" sz="14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33014">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46720">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400" b="1" i="0" u="none" strike="noStrike">
                          <a:latin typeface="Arial"/>
                        </a:rPr>
                        <a:t>LIABILITIES</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46720">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400" b="0" i="0" u="none" strike="noStrike">
                          <a:latin typeface="Arial"/>
                        </a:rPr>
                        <a:t>Master HOA Payable - 2014</a:t>
                      </a:r>
                    </a:p>
                  </a:txBody>
                  <a:tcPr marL="164480" marR="0" marT="0" marB="0" anchor="b">
                    <a:lnL>
                      <a:noFill/>
                    </a:lnL>
                    <a:lnR>
                      <a:noFill/>
                    </a:lnR>
                    <a:lnT>
                      <a:noFill/>
                    </a:lnT>
                    <a:lnB>
                      <a:noFill/>
                    </a:lnB>
                    <a:solidFill>
                      <a:srgbClr val="FFFFFF"/>
                    </a:solidFill>
                  </a:tcPr>
                </a:tc>
                <a:tc>
                  <a:txBody>
                    <a:bodyPr/>
                    <a:lstStyle/>
                    <a:p>
                      <a:pPr algn="r" fontAlgn="b"/>
                      <a:r>
                        <a:rPr lang="en-US" sz="1400" b="0" i="0" u="none" strike="noStrike">
                          <a:latin typeface="Arial"/>
                        </a:rPr>
                        <a:t>(7,202.80)</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33014">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400" b="0" i="0" u="none" strike="noStrike">
                          <a:latin typeface="Arial"/>
                        </a:rPr>
                        <a:t>2014 Prepaid HOA Dues</a:t>
                      </a:r>
                    </a:p>
                  </a:txBody>
                  <a:tcPr marL="164480" marR="0" marT="0" marB="0" anchor="b">
                    <a:lnL>
                      <a:noFill/>
                    </a:lnL>
                    <a:lnR>
                      <a:noFill/>
                    </a:lnR>
                    <a:lnT>
                      <a:noFill/>
                    </a:lnT>
                    <a:lnB>
                      <a:noFill/>
                    </a:lnB>
                    <a:solidFill>
                      <a:srgbClr val="FFFFFF"/>
                    </a:solidFill>
                  </a:tcPr>
                </a:tc>
                <a:tc>
                  <a:txBody>
                    <a:bodyPr/>
                    <a:lstStyle/>
                    <a:p>
                      <a:pPr algn="r" fontAlgn="b"/>
                      <a:r>
                        <a:rPr lang="en-US" sz="14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33014">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400" b="0" i="0" u="none" strike="noStrike">
                          <a:latin typeface="Arial"/>
                        </a:rPr>
                        <a:t>Wall Maint Fund</a:t>
                      </a:r>
                    </a:p>
                  </a:txBody>
                  <a:tcPr marL="164480" marR="0" marT="0" marB="0" anchor="b">
                    <a:lnL>
                      <a:noFill/>
                    </a:lnL>
                    <a:lnR>
                      <a:noFill/>
                    </a:lnR>
                    <a:lnT>
                      <a:noFill/>
                    </a:lnT>
                    <a:lnB>
                      <a:noFill/>
                    </a:lnB>
                    <a:solidFill>
                      <a:srgbClr val="FFFFFF"/>
                    </a:solidFill>
                  </a:tcPr>
                </a:tc>
                <a:tc>
                  <a:txBody>
                    <a:bodyPr/>
                    <a:lstStyle/>
                    <a:p>
                      <a:pPr algn="r" fontAlgn="b"/>
                      <a:r>
                        <a:rPr lang="en-US" sz="1400" b="0" i="0" u="none" strike="noStrike">
                          <a:latin typeface="Arial"/>
                        </a:rPr>
                        <a:t>(27,750.00)</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33014">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400" b="0" i="0" u="none" strike="noStrike">
                          <a:latin typeface="Arial"/>
                        </a:rPr>
                        <a:t>Est. Water Through Feb 2015</a:t>
                      </a:r>
                    </a:p>
                  </a:txBody>
                  <a:tcPr marL="164480" marR="0" marT="0" marB="0" anchor="b">
                    <a:lnL>
                      <a:noFill/>
                    </a:lnL>
                    <a:lnR>
                      <a:noFill/>
                    </a:lnR>
                    <a:lnT>
                      <a:noFill/>
                    </a:lnT>
                    <a:lnB>
                      <a:noFill/>
                    </a:lnB>
                    <a:solidFill>
                      <a:srgbClr val="FFFFFF"/>
                    </a:solidFill>
                  </a:tcPr>
                </a:tc>
                <a:tc>
                  <a:txBody>
                    <a:bodyPr/>
                    <a:lstStyle/>
                    <a:p>
                      <a:pPr algn="r" fontAlgn="b"/>
                      <a:r>
                        <a:rPr lang="en-US" sz="1400" b="0" i="0" u="none" strike="noStrike">
                          <a:latin typeface="Arial"/>
                        </a:rPr>
                        <a:t>(1,750.00)</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33014">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400" b="0" i="0" u="none" strike="noStrike">
                          <a:latin typeface="Arial"/>
                        </a:rPr>
                        <a:t>Est. Lawn Through Feb 2015</a:t>
                      </a:r>
                    </a:p>
                  </a:txBody>
                  <a:tcPr marL="164480" marR="0" marT="0" marB="0" anchor="b">
                    <a:lnL>
                      <a:noFill/>
                    </a:lnL>
                    <a:lnR>
                      <a:noFill/>
                    </a:lnR>
                    <a:lnT>
                      <a:noFill/>
                    </a:lnT>
                    <a:lnB>
                      <a:noFill/>
                    </a:lnB>
                    <a:solidFill>
                      <a:srgbClr val="FFFFFF"/>
                    </a:solidFill>
                  </a:tcPr>
                </a:tc>
                <a:tc>
                  <a:txBody>
                    <a:bodyPr/>
                    <a:lstStyle/>
                    <a:p>
                      <a:pPr algn="r" fontAlgn="b"/>
                      <a:r>
                        <a:rPr lang="en-US" sz="1400" b="0" i="0" u="none" strike="noStrike">
                          <a:latin typeface="Arial"/>
                        </a:rPr>
                        <a:t>(7,236.00)</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33014">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400" b="0" i="0" u="none" strike="noStrike">
                          <a:latin typeface="Arial"/>
                        </a:rPr>
                        <a:t>Est. Insurance Through Feb 2015</a:t>
                      </a:r>
                    </a:p>
                  </a:txBody>
                  <a:tcPr marL="164480" marR="0" marT="0" marB="0" anchor="b">
                    <a:lnL>
                      <a:noFill/>
                    </a:lnL>
                    <a:lnR>
                      <a:noFill/>
                    </a:lnR>
                    <a:lnT>
                      <a:noFill/>
                    </a:lnT>
                    <a:lnB>
                      <a:noFill/>
                    </a:lnB>
                    <a:solidFill>
                      <a:srgbClr val="FFFFFF"/>
                    </a:solidFill>
                  </a:tcPr>
                </a:tc>
                <a:tc>
                  <a:txBody>
                    <a:bodyPr/>
                    <a:lstStyle/>
                    <a:p>
                      <a:pPr algn="r" fontAlgn="b"/>
                      <a:r>
                        <a:rPr lang="en-US" sz="14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33014">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400" b="0" i="0" u="none" strike="noStrike">
                          <a:latin typeface="Arial"/>
                        </a:rPr>
                        <a:t>Est. Other Through Feb 2015</a:t>
                      </a:r>
                    </a:p>
                  </a:txBody>
                  <a:tcPr marL="164480" marR="0" marT="0" marB="0" anchor="b">
                    <a:lnL>
                      <a:noFill/>
                    </a:lnL>
                    <a:lnR>
                      <a:noFill/>
                    </a:lnR>
                    <a:lnT>
                      <a:noFill/>
                    </a:lnT>
                    <a:lnB>
                      <a:noFill/>
                    </a:lnB>
                    <a:solidFill>
                      <a:srgbClr val="FFFFFF"/>
                    </a:solidFill>
                  </a:tcPr>
                </a:tc>
                <a:tc>
                  <a:txBody>
                    <a:bodyPr/>
                    <a:lstStyle/>
                    <a:p>
                      <a:pPr algn="r" fontAlgn="b"/>
                      <a:r>
                        <a:rPr lang="en-US" sz="1400" b="0" i="0" u="none" strike="noStrike">
                          <a:latin typeface="Arial"/>
                        </a:rPr>
                        <a:t>(1,000.00)</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33014">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33014">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400" b="1" i="0" u="none" strike="noStrike">
                          <a:latin typeface="Arial"/>
                        </a:rPr>
                        <a:t>EQUITY - NET ASSETS</a:t>
                      </a:r>
                    </a:p>
                  </a:txBody>
                  <a:tcPr marL="0" marR="0" marT="0" marB="0" anchor="b">
                    <a:lnL>
                      <a:noFill/>
                    </a:lnL>
                    <a:lnR>
                      <a:noFill/>
                    </a:lnR>
                    <a:lnT>
                      <a:noFill/>
                    </a:lnT>
                    <a:lnB>
                      <a:noFill/>
                    </a:lnB>
                    <a:solidFill>
                      <a:srgbClr val="FFFFFF"/>
                    </a:solidFill>
                  </a:tcPr>
                </a:tc>
                <a:tc>
                  <a:txBody>
                    <a:bodyPr/>
                    <a:lstStyle/>
                    <a:p>
                      <a:pPr algn="r" fontAlgn="b"/>
                      <a:r>
                        <a:rPr lang="en-US" sz="1400" b="0" i="0" u="none" strike="noStrike">
                          <a:latin typeface="Arial"/>
                        </a:rPr>
                        <a:t>4,663.15 </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46720">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33014">
                <a:tc>
                  <a:txBody>
                    <a:bodyPr/>
                    <a:lstStyle/>
                    <a:p>
                      <a:pPr algn="l" fontAlgn="b"/>
                      <a:r>
                        <a:rPr lang="en-US" sz="14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dirty="0">
                          <a:latin typeface="Arial"/>
                        </a:rPr>
                        <a:t> </a:t>
                      </a:r>
                    </a:p>
                  </a:txBody>
                  <a:tcPr marL="0" marR="0" marT="0" marB="0" anchor="b">
                    <a:lnL>
                      <a:noFill/>
                    </a:lnL>
                    <a:lnR>
                      <a:noFill/>
                    </a:lnR>
                    <a:lnT>
                      <a:noFill/>
                    </a:lnT>
                    <a:lnB>
                      <a:noFill/>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Alternative HOA Management?</a:t>
            </a:r>
            <a:endParaRPr lang="en-US" dirty="0"/>
          </a:p>
        </p:txBody>
      </p:sp>
      <p:sp>
        <p:nvSpPr>
          <p:cNvPr id="3" name="Content Placeholder 2"/>
          <p:cNvSpPr>
            <a:spLocks noGrp="1"/>
          </p:cNvSpPr>
          <p:nvPr>
            <p:ph idx="1"/>
          </p:nvPr>
        </p:nvSpPr>
        <p:spPr/>
        <p:txBody>
          <a:bodyPr>
            <a:normAutofit/>
          </a:bodyPr>
          <a:lstStyle/>
          <a:p>
            <a:pPr marL="82296" indent="0">
              <a:buNone/>
            </a:pPr>
            <a:r>
              <a:rPr lang="en-US" sz="1600" dirty="0" smtClean="0"/>
              <a:t>Many HOA’s outsource their management to a third party company with expertise.  </a:t>
            </a:r>
          </a:p>
          <a:p>
            <a:pPr marL="82296" indent="0">
              <a:buNone/>
            </a:pPr>
            <a:endParaRPr lang="en-US" sz="1600" dirty="0"/>
          </a:p>
          <a:p>
            <a:pPr marL="82296" indent="0">
              <a:buNone/>
            </a:pPr>
            <a:r>
              <a:rPr lang="en-US" sz="1600" dirty="0" smtClean="0"/>
              <a:t>There are downsides to this alternative:</a:t>
            </a:r>
          </a:p>
          <a:p>
            <a:pPr marL="596646" indent="-514350">
              <a:buFont typeface="Wingdings 2"/>
              <a:buAutoNum type="alphaLcParenR"/>
            </a:pPr>
            <a:r>
              <a:rPr lang="en-US" sz="1600" dirty="0"/>
              <a:t>The cost of these services is approximately $8,000 per year – or an additional $72 per homeowner.</a:t>
            </a:r>
          </a:p>
          <a:p>
            <a:pPr marL="596646" indent="-514350">
              <a:buAutoNum type="alphaLcParenR"/>
            </a:pPr>
            <a:r>
              <a:rPr lang="en-US" sz="1600" dirty="0" smtClean="0"/>
              <a:t>Management company is likely to be significantly more conservative on the application of covenants.</a:t>
            </a:r>
          </a:p>
          <a:p>
            <a:pPr marL="596646" indent="-514350">
              <a:buAutoNum type="alphaLcParenR"/>
            </a:pPr>
            <a:r>
              <a:rPr lang="en-US" sz="1600" dirty="0" smtClean="0"/>
              <a:t>Late fees would be more strictly applied (and much more severe).</a:t>
            </a:r>
          </a:p>
          <a:p>
            <a:pPr marL="596646" indent="-514350">
              <a:buFont typeface="Wingdings 2"/>
              <a:buAutoNum type="alphaLcParenR"/>
            </a:pPr>
            <a:r>
              <a:rPr lang="en-US" sz="1600" dirty="0"/>
              <a:t>Resale certificates are $270 instead of $50.</a:t>
            </a:r>
          </a:p>
          <a:p>
            <a:pPr marL="596646" indent="-514350">
              <a:buAutoNum type="alphaLcParenR"/>
            </a:pPr>
            <a:endParaRPr lang="en-US" sz="1600" dirty="0"/>
          </a:p>
          <a:p>
            <a:pPr marL="82296" indent="0">
              <a:buNone/>
            </a:pPr>
            <a:r>
              <a:rPr lang="en-US" sz="1600" dirty="0" smtClean="0"/>
              <a:t>There are also upsides:</a:t>
            </a:r>
          </a:p>
          <a:p>
            <a:pPr marL="596646" indent="-514350">
              <a:buAutoNum type="alphaLcParenR"/>
            </a:pPr>
            <a:r>
              <a:rPr lang="en-US" sz="1600" dirty="0" smtClean="0"/>
              <a:t>Homeowners would have a more “businesslike” experience with the HOA. </a:t>
            </a:r>
          </a:p>
          <a:p>
            <a:pPr marL="596646" indent="-514350">
              <a:buAutoNum type="alphaLcParenR"/>
            </a:pPr>
            <a:r>
              <a:rPr lang="en-US" sz="1600" dirty="0" smtClean="0"/>
              <a:t>The HOA would be more “patrolled” in terms of covenant violations.</a:t>
            </a:r>
          </a:p>
          <a:p>
            <a:pPr marL="596646" indent="-514350">
              <a:buAutoNum type="alphaLcParenR"/>
            </a:pPr>
            <a:r>
              <a:rPr lang="en-US" sz="1600" dirty="0" smtClean="0"/>
              <a:t>Homeowners who fail to pay dues would be pursued via more formal methods (collection letters and attorney letters instead of door knocking).</a:t>
            </a:r>
            <a:endParaRPr lang="en-US" sz="1600" dirty="0"/>
          </a:p>
        </p:txBody>
      </p:sp>
    </p:spTree>
    <p:extLst>
      <p:ext uri="{BB962C8B-B14F-4D97-AF65-F5344CB8AC3E}">
        <p14:creationId xmlns:p14="http://schemas.microsoft.com/office/powerpoint/2010/main" xmlns="" val="545386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Wish List (Pending Projects)</a:t>
            </a:r>
            <a:endParaRPr lang="en-US" dirty="0"/>
          </a:p>
        </p:txBody>
      </p:sp>
      <p:sp>
        <p:nvSpPr>
          <p:cNvPr id="3" name="Content Placeholder 2"/>
          <p:cNvSpPr>
            <a:spLocks noGrp="1"/>
          </p:cNvSpPr>
          <p:nvPr>
            <p:ph idx="1"/>
          </p:nvPr>
        </p:nvSpPr>
        <p:spPr>
          <a:xfrm>
            <a:off x="1435608" y="1905000"/>
            <a:ext cx="7498080" cy="4343400"/>
          </a:xfrm>
        </p:spPr>
        <p:txBody>
          <a:bodyPr/>
          <a:lstStyle/>
          <a:p>
            <a:r>
              <a:rPr lang="en-US" dirty="0" smtClean="0"/>
              <a:t>Suggestions?</a:t>
            </a:r>
          </a:p>
          <a:p>
            <a:endParaRPr lang="en-US" dirty="0" smtClean="0"/>
          </a:p>
          <a:p>
            <a:endParaRPr lang="en-US" dirty="0"/>
          </a:p>
        </p:txBody>
      </p:sp>
      <p:sp>
        <p:nvSpPr>
          <p:cNvPr id="6" name="TextBox 5"/>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Neighborhood</a:t>
            </a:r>
          </a:p>
          <a:p>
            <a:pPr algn="ctr">
              <a:buNone/>
            </a:pPr>
            <a:r>
              <a:rPr lang="en-US" sz="6000" dirty="0" smtClean="0">
                <a:latin typeface="Arial Black" pitchFamily="34" charset="0"/>
              </a:rPr>
              <a:t>Crime Watch</a:t>
            </a:r>
          </a:p>
          <a:p>
            <a:pPr algn="ctr">
              <a:buNone/>
            </a:pPr>
            <a:r>
              <a:rPr lang="en-US" sz="6000" dirty="0" smtClean="0">
                <a:latin typeface="Arial Black" pitchFamily="34" charset="0"/>
              </a:rPr>
              <a:t>Presentation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La Bandera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La Bandera HOA has an organized Benbrook Neighborhood Watch program. Members are constantly on the lookout for suspicious activity, open garage doors, unusual cars not normally in the neighborhood, and other various signs of possible criminal activity. </a:t>
            </a:r>
          </a:p>
          <a:p>
            <a:r>
              <a:rPr lang="en-US" dirty="0" smtClean="0"/>
              <a:t>If you happen to spot anything suspicious please do not hesitate to call the City of Benbrook at </a:t>
            </a:r>
            <a:r>
              <a:rPr lang="en-US" b="1" u="sng" dirty="0" smtClean="0"/>
              <a:t>817-249-4803</a:t>
            </a:r>
            <a:r>
              <a:rPr lang="en-US" dirty="0" smtClean="0"/>
              <a:t> or dial 911 if it is an emergency. </a:t>
            </a:r>
          </a:p>
          <a:p>
            <a:r>
              <a:rPr lang="en-US" dirty="0" smtClean="0"/>
              <a:t>If you are interested in volunteering please contact the HOA.</a:t>
            </a:r>
          </a:p>
          <a:p>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62000"/>
            <a:ext cx="7848600" cy="5867400"/>
          </a:xfrm>
        </p:spPr>
        <p:txBody>
          <a:bodyPr>
            <a:normAutofit/>
          </a:bodyPr>
          <a:lstStyle/>
          <a:p>
            <a:pPr algn="ctr">
              <a:buNone/>
            </a:pPr>
            <a:r>
              <a:rPr lang="en-US" sz="4000" dirty="0" smtClean="0"/>
              <a:t>BEFORE WE BEGIN</a:t>
            </a:r>
          </a:p>
          <a:p>
            <a:pPr algn="ctr">
              <a:buNone/>
            </a:pPr>
            <a:endParaRPr lang="en-US" sz="2400" dirty="0" smtClean="0"/>
          </a:p>
          <a:p>
            <a:r>
              <a:rPr lang="en-US" sz="2800" dirty="0" smtClean="0"/>
              <a:t>Did you sign the voting/attendance list?</a:t>
            </a:r>
          </a:p>
          <a:p>
            <a:pPr lvl="1"/>
            <a:r>
              <a:rPr lang="en-US" sz="2400" dirty="0" smtClean="0"/>
              <a:t>If not, please do so now.</a:t>
            </a:r>
          </a:p>
          <a:p>
            <a:pPr lvl="1"/>
            <a:r>
              <a:rPr lang="en-US" sz="2400" dirty="0" smtClean="0"/>
              <a:t>One signature is required for each address present.</a:t>
            </a:r>
          </a:p>
          <a:p>
            <a:pPr lvl="1"/>
            <a:r>
              <a:rPr lang="en-US" sz="2400" dirty="0" smtClean="0"/>
              <a:t>This list is used to verify our ballot totals for the election of the board at the end of this meeting.</a:t>
            </a:r>
          </a:p>
          <a:p>
            <a:pPr lvl="1"/>
            <a:r>
              <a:rPr lang="en-US" sz="2400" dirty="0" smtClean="0"/>
              <a:t>Each address is allowed one vote/one ballot.</a:t>
            </a:r>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Neighborhood Division</a:t>
            </a:r>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pic>
        <p:nvPicPr>
          <p:cNvPr id="1027" name="Picture 3"/>
          <p:cNvPicPr>
            <a:picLocks noChangeAspect="1" noChangeArrowheads="1"/>
          </p:cNvPicPr>
          <p:nvPr/>
        </p:nvPicPr>
        <p:blipFill>
          <a:blip r:embed="rId2" cstate="print"/>
          <a:srcRect/>
          <a:stretch>
            <a:fillRect/>
          </a:stretch>
        </p:blipFill>
        <p:spPr bwMode="auto">
          <a:xfrm>
            <a:off x="1143000" y="1219200"/>
            <a:ext cx="7872413"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Architectural</a:t>
            </a:r>
          </a:p>
          <a:p>
            <a:pPr algn="ctr">
              <a:buNone/>
            </a:pPr>
            <a:r>
              <a:rPr lang="en-US" sz="6000" dirty="0" smtClean="0">
                <a:latin typeface="Arial Black" pitchFamily="34" charset="0"/>
              </a:rPr>
              <a:t>Control</a:t>
            </a:r>
          </a:p>
          <a:p>
            <a:pPr algn="ctr">
              <a:buNone/>
            </a:pPr>
            <a:r>
              <a:rPr lang="en-US" sz="6000" dirty="0" smtClean="0">
                <a:latin typeface="Arial Black" pitchFamily="34" charset="0"/>
              </a:rPr>
              <a:t>Committee (ACC)</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 Member </a:t>
            </a:r>
            <a:r>
              <a:rPr lang="en-US" smtClean="0"/>
              <a:t>Duites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purpose of the ACC is to assure that any installation, construction, or alteration of any structure is in conformity and harmony of external design and general quality of the subdivision.</a:t>
            </a:r>
          </a:p>
          <a:p>
            <a:r>
              <a:rPr lang="en-US" dirty="0" smtClean="0"/>
              <a:t>No structure shall be commenced, erected, placed, moved onto, or permitted to remain on any lot, nor shall any existing structure or lot, including without limitation, any change of exterior color, unless plans and specifications therefore shall have been submitted to and approved in writing by the ACC.</a:t>
            </a:r>
          </a:p>
          <a:p>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www.NextDoor.com - </a:t>
            </a:r>
            <a:r>
              <a:rPr lang="en-US" sz="4400" dirty="0" smtClean="0"/>
              <a:t>Barry </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219200" y="1371600"/>
            <a:ext cx="7499350" cy="3730895"/>
          </a:xfrm>
          <a:prstGeom prst="rect">
            <a:avLst/>
          </a:prstGeom>
          <a:noFill/>
          <a:ln w="9525">
            <a:noFill/>
            <a:miter lim="800000"/>
            <a:headEnd/>
            <a:tailEnd/>
          </a:ln>
        </p:spPr>
      </p:pic>
      <p:sp>
        <p:nvSpPr>
          <p:cNvPr id="5" name="TextBox 4"/>
          <p:cNvSpPr txBox="1"/>
          <p:nvPr/>
        </p:nvSpPr>
        <p:spPr>
          <a:xfrm>
            <a:off x="1524000" y="5715000"/>
            <a:ext cx="7086600" cy="646331"/>
          </a:xfrm>
          <a:prstGeom prst="rect">
            <a:avLst/>
          </a:prstGeom>
          <a:noFill/>
        </p:spPr>
        <p:txBody>
          <a:bodyPr wrap="square" rtlCol="0">
            <a:spAutoFit/>
          </a:bodyPr>
          <a:lstStyle/>
          <a:p>
            <a:r>
              <a:rPr lang="en-US" dirty="0" smtClean="0"/>
              <a:t>If you would like to join our neighborhood network please send an email to lb3hoa@gmail.com.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Opening Median at </a:t>
            </a:r>
            <a:r>
              <a:rPr lang="en-US" dirty="0" smtClean="0"/>
              <a:t>Plata Lane </a:t>
            </a:r>
            <a:r>
              <a:rPr lang="en-US" dirty="0" smtClean="0"/>
              <a:t>&amp; Cook Ranch Rd.</a:t>
            </a:r>
            <a:endParaRPr lang="en-US" dirty="0"/>
          </a:p>
        </p:txBody>
      </p:sp>
      <p:sp>
        <p:nvSpPr>
          <p:cNvPr id="3" name="Subtitle 2"/>
          <p:cNvSpPr>
            <a:spLocks noGrp="1"/>
          </p:cNvSpPr>
          <p:nvPr>
            <p:ph type="subTitle" idx="1"/>
          </p:nvPr>
        </p:nvSpPr>
        <p:spPr>
          <a:xfrm>
            <a:off x="1432560" y="2438400"/>
            <a:ext cx="7406640" cy="3941136"/>
          </a:xfrm>
        </p:spPr>
        <p:txBody>
          <a:bodyPr>
            <a:normAutofit/>
          </a:bodyPr>
          <a:lstStyle/>
          <a:p>
            <a:pPr marL="914400" lvl="1" indent="-457200" algn="l">
              <a:buFont typeface="Arial" pitchFamily="34" charset="0"/>
              <a:buChar char="•"/>
            </a:pPr>
            <a:r>
              <a:rPr lang="en-US" dirty="0" smtClean="0"/>
              <a:t>Team Ranch &amp; City of Benbrook</a:t>
            </a:r>
          </a:p>
          <a:p>
            <a:pPr marL="914400" lvl="1" indent="-457200" algn="l">
              <a:buFont typeface="Arial" pitchFamily="34" charset="0"/>
              <a:buChar char="•"/>
            </a:pPr>
            <a:r>
              <a:rPr lang="en-US" dirty="0" smtClean="0"/>
              <a:t>Traffic Safety concern</a:t>
            </a:r>
          </a:p>
          <a:p>
            <a:pPr marL="914400" lvl="1" indent="-457200" algn="l">
              <a:buFont typeface="Arial" pitchFamily="34" charset="0"/>
              <a:buChar char="•"/>
            </a:pPr>
            <a:r>
              <a:rPr lang="en-US" dirty="0" smtClean="0"/>
              <a:t>Too close to other opening</a:t>
            </a:r>
          </a:p>
        </p:txBody>
      </p:sp>
    </p:spTree>
    <p:extLst>
      <p:ext uri="{BB962C8B-B14F-4D97-AF65-F5344CB8AC3E}">
        <p14:creationId xmlns:p14="http://schemas.microsoft.com/office/powerpoint/2010/main" xmlns="" val="1800407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Neighborhood Potluck Block Party	</a:t>
            </a:r>
            <a:endParaRPr lang="en-US" dirty="0"/>
          </a:p>
        </p:txBody>
      </p:sp>
      <p:sp>
        <p:nvSpPr>
          <p:cNvPr id="3" name="Subtitle 2"/>
          <p:cNvSpPr>
            <a:spLocks noGrp="1"/>
          </p:cNvSpPr>
          <p:nvPr>
            <p:ph type="subTitle" idx="1"/>
          </p:nvPr>
        </p:nvSpPr>
        <p:spPr>
          <a:xfrm>
            <a:off x="1432560" y="1850064"/>
            <a:ext cx="7482840" cy="3636336"/>
          </a:xfrm>
        </p:spPr>
        <p:txBody>
          <a:bodyPr>
            <a:normAutofit/>
          </a:bodyPr>
          <a:lstStyle/>
          <a:p>
            <a:pPr marL="484632" indent="-457200">
              <a:buFont typeface="Arial" panose="020B0604020202020204" pitchFamily="34" charset="0"/>
              <a:buChar char="•"/>
            </a:pPr>
            <a:endParaRPr lang="en-US" dirty="0" smtClean="0"/>
          </a:p>
          <a:p>
            <a:pPr marL="484632" indent="-457200">
              <a:buFont typeface="Arial" panose="020B0604020202020204" pitchFamily="34" charset="0"/>
              <a:buChar char="•"/>
            </a:pPr>
            <a:r>
              <a:rPr lang="en-US" dirty="0" smtClean="0"/>
              <a:t>Friday, April 25th at 5:30.</a:t>
            </a:r>
          </a:p>
          <a:p>
            <a:pPr marL="484632" indent="-457200">
              <a:buFont typeface="Arial" panose="020B0604020202020204" pitchFamily="34" charset="0"/>
              <a:buChar char="•"/>
            </a:pPr>
            <a:endParaRPr lang="en-US" dirty="0"/>
          </a:p>
          <a:p>
            <a:pPr marL="484632" indent="-457200">
              <a:buFont typeface="Arial" panose="020B0604020202020204" pitchFamily="34" charset="0"/>
              <a:buChar char="•"/>
            </a:pPr>
            <a:r>
              <a:rPr lang="en-US" dirty="0" smtClean="0"/>
              <a:t>5512 Pico </a:t>
            </a:r>
            <a:r>
              <a:rPr lang="en-US" dirty="0" smtClean="0"/>
              <a:t>Lane</a:t>
            </a:r>
            <a:r>
              <a:rPr lang="en-US" dirty="0" smtClean="0"/>
              <a:t>.</a:t>
            </a:r>
          </a:p>
          <a:p>
            <a:pPr marL="484632" indent="-457200">
              <a:buFont typeface="Arial" panose="020B0604020202020204" pitchFamily="34" charset="0"/>
              <a:buChar char="•"/>
            </a:pPr>
            <a:endParaRPr lang="en-US" dirty="0"/>
          </a:p>
          <a:p>
            <a:pPr marL="484632" indent="-457200">
              <a:buFont typeface="Arial" panose="020B0604020202020204" pitchFamily="34" charset="0"/>
              <a:buChar char="•"/>
            </a:pPr>
            <a:r>
              <a:rPr lang="en-US" dirty="0" smtClean="0"/>
              <a:t>Bring your chairs &amp; your favorite dish to share!</a:t>
            </a:r>
          </a:p>
          <a:p>
            <a:pPr marL="484632" indent="-457200">
              <a:buFont typeface="Arial" panose="020B0604020202020204" pitchFamily="34" charset="0"/>
              <a:buChar char="•"/>
            </a:pPr>
            <a:endParaRPr lang="en-US" dirty="0"/>
          </a:p>
          <a:p>
            <a:pPr marL="484632" indent="-457200">
              <a:buFont typeface="Arial" panose="020B0604020202020204" pitchFamily="34" charset="0"/>
              <a:buChar char="•"/>
            </a:pPr>
            <a:endParaRPr lang="en-US" dirty="0"/>
          </a:p>
        </p:txBody>
      </p:sp>
    </p:spTree>
    <p:extLst>
      <p:ext uri="{BB962C8B-B14F-4D97-AF65-F5344CB8AC3E}">
        <p14:creationId xmlns:p14="http://schemas.microsoft.com/office/powerpoint/2010/main" xmlns="" val="1082706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Neighborhood Cleanup</a:t>
            </a:r>
            <a:endParaRPr lang="en-US" dirty="0"/>
          </a:p>
        </p:txBody>
      </p:sp>
      <p:sp>
        <p:nvSpPr>
          <p:cNvPr id="3" name="Content Placeholder 2"/>
          <p:cNvSpPr>
            <a:spLocks noGrp="1"/>
          </p:cNvSpPr>
          <p:nvPr>
            <p:ph idx="1"/>
          </p:nvPr>
        </p:nvSpPr>
        <p:spPr/>
        <p:txBody>
          <a:bodyPr/>
          <a:lstStyle/>
          <a:p>
            <a:r>
              <a:rPr lang="en-US" dirty="0" smtClean="0"/>
              <a:t>Saturday,  April 12</a:t>
            </a:r>
            <a:r>
              <a:rPr lang="en-US" baseline="30000" dirty="0" smtClean="0"/>
              <a:t>th @</a:t>
            </a:r>
            <a:r>
              <a:rPr lang="en-US" dirty="0" smtClean="0"/>
              <a:t>  8:30 AM.</a:t>
            </a:r>
          </a:p>
          <a:p>
            <a:endParaRPr lang="en-US" dirty="0"/>
          </a:p>
          <a:p>
            <a:r>
              <a:rPr lang="en-US" dirty="0" smtClean="0"/>
              <a:t>Bring your family out to Arroyo &amp; La Bandera near the Benbrook Water Facility to clean up the greenbelt area.</a:t>
            </a:r>
          </a:p>
          <a:p>
            <a:endParaRPr lang="en-US" dirty="0" smtClean="0"/>
          </a:p>
          <a:p>
            <a:r>
              <a:rPr lang="en-US" dirty="0" smtClean="0"/>
              <a:t>Bring gloves! We will provide bags.</a:t>
            </a:r>
            <a:endParaRPr lang="en-US" dirty="0"/>
          </a:p>
        </p:txBody>
      </p:sp>
    </p:spTree>
    <p:extLst>
      <p:ext uri="{BB962C8B-B14F-4D97-AF65-F5344CB8AC3E}">
        <p14:creationId xmlns:p14="http://schemas.microsoft.com/office/powerpoint/2010/main" xmlns="" val="3165261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LComm</a:t>
            </a:r>
            <a:r>
              <a:rPr lang="en-US" sz="3200" dirty="0" smtClean="0"/>
              <a:t> Marketing &amp; Public Relations - Matt</a:t>
            </a:r>
            <a:endParaRPr lang="en-US" sz="3200" dirty="0"/>
          </a:p>
        </p:txBody>
      </p:sp>
      <p:pic>
        <p:nvPicPr>
          <p:cNvPr id="3" name="Content Placeholder 2"/>
          <p:cNvPicPr>
            <a:picLocks noGrp="1" noChangeAspect="1" noChangeArrowheads="1"/>
          </p:cNvPicPr>
          <p:nvPr>
            <p:ph idx="1"/>
          </p:nvPr>
        </p:nvPicPr>
        <p:blipFill>
          <a:blip r:embed="rId2" cstate="print"/>
          <a:srcRect/>
          <a:stretch>
            <a:fillRect/>
          </a:stretch>
        </p:blipFill>
        <p:spPr bwMode="auto">
          <a:xfrm>
            <a:off x="3379787" y="2547937"/>
            <a:ext cx="3609975" cy="2600325"/>
          </a:xfrm>
          <a:prstGeom prst="rect">
            <a:avLst/>
          </a:prstGeom>
          <a:noFill/>
          <a:ln w="9525">
            <a:noFill/>
            <a:miter lim="800000"/>
            <a:headEnd/>
            <a:tailEnd/>
          </a:ln>
        </p:spPr>
      </p:pic>
      <p:sp>
        <p:nvSpPr>
          <p:cNvPr id="8" name="Rectangle 7"/>
          <p:cNvSpPr/>
          <p:nvPr/>
        </p:nvSpPr>
        <p:spPr>
          <a:xfrm>
            <a:off x="2438400" y="1905000"/>
            <a:ext cx="5365380" cy="584775"/>
          </a:xfrm>
          <a:prstGeom prst="rect">
            <a:avLst/>
          </a:prstGeom>
        </p:spPr>
        <p:txBody>
          <a:bodyPr wrap="none">
            <a:spAutoFit/>
          </a:bodyPr>
          <a:lstStyle/>
          <a:p>
            <a:r>
              <a:rPr lang="en-US" sz="3200" dirty="0" smtClean="0"/>
              <a:t>http://benbrookboulevard.com/</a:t>
            </a:r>
            <a:endParaRPr 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0B04A3D-F79B-4C5F-9089-A0BC032C78C4}" type="slidenum">
              <a:rPr lang="en-US"/>
              <a:pPr/>
              <a:t>28</a:t>
            </a:fld>
            <a:endParaRPr lang="en-US"/>
          </a:p>
        </p:txBody>
      </p:sp>
      <p:sp>
        <p:nvSpPr>
          <p:cNvPr id="180230" name="Rectangle 6"/>
          <p:cNvSpPr>
            <a:spLocks noChangeArrowheads="1"/>
          </p:cNvSpPr>
          <p:nvPr/>
        </p:nvSpPr>
        <p:spPr bwMode="auto">
          <a:xfrm>
            <a:off x="1371600" y="2667000"/>
            <a:ext cx="7315200" cy="1323439"/>
          </a:xfrm>
          <a:prstGeom prst="rect">
            <a:avLst/>
          </a:prstGeom>
          <a:noFill/>
          <a:ln w="9525">
            <a:noFill/>
            <a:miter lim="800000"/>
            <a:headEnd/>
            <a:tailEnd/>
          </a:ln>
          <a:effectLst/>
        </p:spPr>
        <p:txBody>
          <a:bodyPr wrap="square">
            <a:spAutoFit/>
          </a:bodyPr>
          <a:lstStyle/>
          <a:p>
            <a:pPr algn="ctr">
              <a:spcBef>
                <a:spcPct val="20000"/>
              </a:spcBef>
            </a:pPr>
            <a:r>
              <a:rPr lang="en-US" sz="8000" dirty="0" smtClean="0"/>
              <a:t>Questions?</a:t>
            </a:r>
            <a:endParaRPr lang="en-US" sz="8000"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Election of </a:t>
            </a:r>
          </a:p>
          <a:p>
            <a:pPr algn="ctr">
              <a:buNone/>
            </a:pPr>
            <a:r>
              <a:rPr lang="en-US" sz="6000" dirty="0" smtClean="0">
                <a:latin typeface="Arial Black" pitchFamily="34" charset="0"/>
              </a:rPr>
              <a:t>2014 </a:t>
            </a:r>
            <a:r>
              <a:rPr lang="en-US" sz="6000" dirty="0" smtClean="0">
                <a:latin typeface="Arial Black" pitchFamily="34" charset="0"/>
              </a:rPr>
              <a:t>– </a:t>
            </a:r>
            <a:r>
              <a:rPr lang="en-US" sz="6000" dirty="0" smtClean="0">
                <a:latin typeface="Arial Black" pitchFamily="34" charset="0"/>
              </a:rPr>
              <a:t>2015 </a:t>
            </a:r>
            <a:r>
              <a:rPr lang="en-US" sz="6000" dirty="0" smtClean="0">
                <a:latin typeface="Arial Black" pitchFamily="34" charset="0"/>
              </a:rPr>
              <a:t>Board Members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457200"/>
            <a:ext cx="7467600" cy="5897563"/>
          </a:xfrm>
        </p:spPr>
        <p:txBody>
          <a:bodyPr>
            <a:normAutofit lnSpcReduction="10000"/>
          </a:bodyPr>
          <a:lstStyle/>
          <a:p>
            <a:pPr algn="ctr">
              <a:buNone/>
            </a:pPr>
            <a:r>
              <a:rPr lang="en-US" sz="4400" dirty="0" smtClean="0"/>
              <a:t>AGENDA</a:t>
            </a:r>
          </a:p>
          <a:p>
            <a:r>
              <a:rPr lang="en-US" sz="2800" dirty="0" smtClean="0"/>
              <a:t>Introduce board and committee members</a:t>
            </a:r>
          </a:p>
          <a:p>
            <a:r>
              <a:rPr lang="en-US" sz="2800" dirty="0" smtClean="0"/>
              <a:t>Review of past 12 months HOA actions</a:t>
            </a:r>
          </a:p>
          <a:p>
            <a:r>
              <a:rPr lang="en-US" sz="2800" dirty="0" smtClean="0"/>
              <a:t>Financial statements and forecast</a:t>
            </a:r>
          </a:p>
          <a:p>
            <a:r>
              <a:rPr lang="en-US" sz="2800" dirty="0" smtClean="0"/>
              <a:t>Review Protect La Bandera (Neighborhood Watch Program) </a:t>
            </a:r>
          </a:p>
          <a:p>
            <a:r>
              <a:rPr lang="en-US" sz="2800" dirty="0" smtClean="0"/>
              <a:t>Review Architectural Control Committee (ACC)</a:t>
            </a:r>
          </a:p>
          <a:p>
            <a:r>
              <a:rPr lang="en-US" sz="2800" dirty="0" err="1" smtClean="0"/>
              <a:t>Nextdoor</a:t>
            </a:r>
            <a:r>
              <a:rPr lang="en-US" sz="2800" dirty="0" smtClean="0"/>
              <a:t> Presentation - Barry Cram </a:t>
            </a:r>
            <a:endParaRPr lang="en-US" sz="2800" dirty="0" smtClean="0"/>
          </a:p>
          <a:p>
            <a:r>
              <a:rPr lang="en-US" sz="2800" dirty="0" smtClean="0"/>
              <a:t>HOA Events - </a:t>
            </a:r>
            <a:r>
              <a:rPr lang="en-US" sz="2800" dirty="0" err="1" smtClean="0"/>
              <a:t>Rhian</a:t>
            </a:r>
            <a:r>
              <a:rPr lang="en-US" sz="2800" dirty="0" smtClean="0"/>
              <a:t> </a:t>
            </a:r>
            <a:r>
              <a:rPr lang="en-US" sz="2800" dirty="0" err="1" smtClean="0"/>
              <a:t>Landowski</a:t>
            </a:r>
            <a:endParaRPr lang="en-US" sz="2800" dirty="0" smtClean="0"/>
          </a:p>
          <a:p>
            <a:r>
              <a:rPr lang="en-US" sz="2800" dirty="0" smtClean="0"/>
              <a:t>Benbrook Blvd Presentation - Matt Lambert</a:t>
            </a:r>
          </a:p>
          <a:p>
            <a:r>
              <a:rPr lang="en-US" sz="2800" dirty="0" smtClean="0"/>
              <a:t>Election of </a:t>
            </a:r>
            <a:r>
              <a:rPr lang="en-US" sz="2800" dirty="0" smtClean="0"/>
              <a:t>2014 </a:t>
            </a:r>
            <a:r>
              <a:rPr lang="en-US" sz="2800" dirty="0" smtClean="0"/>
              <a:t>– </a:t>
            </a:r>
            <a:r>
              <a:rPr lang="en-US" sz="2800" dirty="0" smtClean="0"/>
              <a:t>2015 </a:t>
            </a:r>
            <a:r>
              <a:rPr lang="en-US" sz="2800" dirty="0" smtClean="0"/>
              <a:t>board members</a:t>
            </a:r>
          </a:p>
          <a:p>
            <a:pPr algn="ctr">
              <a:buNone/>
            </a:pPr>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Introduce Board,</a:t>
            </a:r>
          </a:p>
          <a:p>
            <a:pPr algn="ctr">
              <a:buNone/>
            </a:pPr>
            <a:r>
              <a:rPr lang="en-US" sz="6000" dirty="0" smtClean="0">
                <a:latin typeface="Arial Black" pitchFamily="34" charset="0"/>
              </a:rPr>
              <a:t>ACC, and Protect</a:t>
            </a:r>
          </a:p>
          <a:p>
            <a:pPr algn="ctr">
              <a:buNone/>
            </a:pPr>
            <a:r>
              <a:rPr lang="en-US" sz="6000" dirty="0" smtClean="0">
                <a:latin typeface="Arial Black" pitchFamily="34" charset="0"/>
              </a:rPr>
              <a:t>La Bandera</a:t>
            </a:r>
          </a:p>
          <a:p>
            <a:pPr algn="ctr">
              <a:buNone/>
            </a:pPr>
            <a:r>
              <a:rPr lang="en-US" sz="6000" dirty="0" smtClean="0">
                <a:latin typeface="Arial Black" pitchFamily="34" charset="0"/>
              </a:rPr>
              <a:t>Members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762000"/>
            <a:ext cx="7498080" cy="4800600"/>
          </a:xfrm>
        </p:spPr>
        <p:txBody>
          <a:bodyPr/>
          <a:lstStyle/>
          <a:p>
            <a:pPr algn="ctr">
              <a:buNone/>
            </a:pPr>
            <a:r>
              <a:rPr lang="en-US" sz="4000" dirty="0" smtClean="0"/>
              <a:t>CURRENT BOARD MEMBERS</a:t>
            </a:r>
          </a:p>
          <a:p>
            <a:pPr>
              <a:buNone/>
            </a:pPr>
            <a:endParaRPr lang="en-US" dirty="0" smtClean="0"/>
          </a:p>
          <a:p>
            <a:pPr>
              <a:buNone/>
              <a:tabLst>
                <a:tab pos="7315200" algn="r"/>
              </a:tabLst>
            </a:pPr>
            <a:r>
              <a:rPr lang="en-US" sz="2800" dirty="0" smtClean="0"/>
              <a:t>President: 	Terri </a:t>
            </a:r>
            <a:r>
              <a:rPr lang="en-US" sz="2800" dirty="0" err="1" smtClean="0"/>
              <a:t>Gunther</a:t>
            </a:r>
            <a:endParaRPr lang="en-US" sz="2800" dirty="0" smtClean="0"/>
          </a:p>
          <a:p>
            <a:pPr>
              <a:buNone/>
              <a:tabLst>
                <a:tab pos="7315200" algn="r"/>
              </a:tabLst>
            </a:pPr>
            <a:r>
              <a:rPr lang="en-US" sz="2800" dirty="0" smtClean="0"/>
              <a:t>Vice-President: 	</a:t>
            </a:r>
            <a:r>
              <a:rPr lang="en-US" sz="2800" dirty="0" err="1" smtClean="0"/>
              <a:t>Rhian</a:t>
            </a:r>
            <a:r>
              <a:rPr lang="en-US" sz="2800" dirty="0" smtClean="0"/>
              <a:t> </a:t>
            </a:r>
            <a:r>
              <a:rPr lang="en-US" sz="2800" dirty="0" err="1" smtClean="0"/>
              <a:t>Landowski</a:t>
            </a:r>
            <a:endParaRPr lang="en-US" sz="2800" dirty="0" smtClean="0"/>
          </a:p>
          <a:p>
            <a:pPr>
              <a:buNone/>
              <a:tabLst>
                <a:tab pos="7315200" algn="r"/>
              </a:tabLst>
            </a:pPr>
            <a:r>
              <a:rPr lang="en-US" sz="2800" dirty="0" smtClean="0"/>
              <a:t>Treasurer: 	Nathan Head</a:t>
            </a:r>
          </a:p>
          <a:p>
            <a:pPr>
              <a:buNone/>
              <a:tabLst>
                <a:tab pos="7315200" algn="r"/>
              </a:tabLst>
            </a:pPr>
            <a:r>
              <a:rPr lang="en-US" sz="2800" dirty="0" smtClean="0"/>
              <a:t>Secretary: 	Wendy </a:t>
            </a:r>
            <a:r>
              <a:rPr lang="en-US" sz="2800" dirty="0" err="1" smtClean="0"/>
              <a:t>Dyba</a:t>
            </a:r>
            <a:endParaRPr lang="en-US" sz="2800" dirty="0" smtClean="0"/>
          </a:p>
          <a:p>
            <a:pPr>
              <a:buNone/>
              <a:tabLst>
                <a:tab pos="7315200" algn="r"/>
              </a:tabLst>
            </a:pPr>
            <a:r>
              <a:rPr lang="en-US" sz="2800" dirty="0" smtClean="0"/>
              <a:t>Member-At-Large: 	Aaron Mangum</a:t>
            </a:r>
          </a:p>
          <a:p>
            <a:pPr>
              <a:buNone/>
              <a:tabLst>
                <a:tab pos="7315200" algn="r"/>
              </a:tabLst>
            </a:pPr>
            <a:endParaRPr lang="en-US" sz="2800" dirty="0"/>
          </a:p>
        </p:txBody>
      </p:sp>
      <p:sp>
        <p:nvSpPr>
          <p:cNvPr id="6" name="TextBox 5"/>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533400"/>
            <a:ext cx="7790688" cy="5715000"/>
          </a:xfrm>
        </p:spPr>
        <p:txBody>
          <a:bodyPr>
            <a:normAutofit/>
          </a:bodyPr>
          <a:lstStyle/>
          <a:p>
            <a:pPr algn="ctr">
              <a:buNone/>
            </a:pPr>
            <a:r>
              <a:rPr lang="en-US" sz="4000" dirty="0" smtClean="0"/>
              <a:t>ARCHITECTUAL CONTROL COMMITTEE (ACC)</a:t>
            </a:r>
          </a:p>
          <a:p>
            <a:pPr algn="ctr">
              <a:buNone/>
            </a:pPr>
            <a:endParaRPr lang="en-US" sz="4000" dirty="0" smtClean="0"/>
          </a:p>
          <a:p>
            <a:pPr algn="ctr">
              <a:buNone/>
            </a:pPr>
            <a:r>
              <a:rPr lang="en-US" dirty="0" smtClean="0"/>
              <a:t>We need volunteers</a:t>
            </a:r>
          </a:p>
          <a:p>
            <a:pPr algn="ctr">
              <a:buNone/>
            </a:pPr>
            <a:endParaRPr lang="en-US" dirty="0" smtClean="0"/>
          </a:p>
          <a:p>
            <a:pPr algn="ctr">
              <a:buNone/>
            </a:pPr>
            <a:r>
              <a:rPr lang="en-US" sz="4000" dirty="0" smtClean="0"/>
              <a:t>PROTECT LA BANDERA</a:t>
            </a:r>
          </a:p>
          <a:p>
            <a:pPr algn="ctr">
              <a:buNone/>
            </a:pPr>
            <a:endParaRPr lang="en-US" dirty="0" smtClean="0"/>
          </a:p>
          <a:p>
            <a:pPr algn="ctr">
              <a:buNone/>
            </a:pPr>
            <a:r>
              <a:rPr lang="en-US" dirty="0" smtClean="0"/>
              <a:t>We need volunteers</a:t>
            </a:r>
          </a:p>
          <a:p>
            <a:pPr algn="ctr">
              <a:buNone/>
            </a:pPr>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Review of Past 12 Months’ Board Actions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8600"/>
            <a:ext cx="7620000" cy="838199"/>
          </a:xfrm>
        </p:spPr>
        <p:txBody>
          <a:bodyPr>
            <a:normAutofit/>
          </a:bodyPr>
          <a:lstStyle/>
          <a:p>
            <a:r>
              <a:rPr lang="en-US" dirty="0" smtClean="0"/>
              <a:t>Board Actions 2012-2013</a:t>
            </a:r>
            <a:endParaRPr lang="en-US" dirty="0"/>
          </a:p>
        </p:txBody>
      </p:sp>
      <p:sp>
        <p:nvSpPr>
          <p:cNvPr id="3" name="Subtitle 2"/>
          <p:cNvSpPr>
            <a:spLocks noGrp="1"/>
          </p:cNvSpPr>
          <p:nvPr>
            <p:ph type="subTitle" idx="1"/>
          </p:nvPr>
        </p:nvSpPr>
        <p:spPr>
          <a:xfrm>
            <a:off x="1143000" y="1295400"/>
            <a:ext cx="7848600" cy="4800600"/>
          </a:xfrm>
        </p:spPr>
        <p:txBody>
          <a:bodyPr>
            <a:normAutofit/>
          </a:bodyPr>
          <a:lstStyle/>
          <a:p>
            <a:pPr marL="341313" indent="-287338">
              <a:buFont typeface="Arial" pitchFamily="34" charset="0"/>
              <a:buChar char="•"/>
            </a:pPr>
            <a:r>
              <a:rPr lang="en-US" sz="2400" dirty="0" smtClean="0"/>
              <a:t>Reviewed annual maintenance and insurance contracts.</a:t>
            </a:r>
          </a:p>
          <a:p>
            <a:pPr marL="341313" indent="-287338">
              <a:buFont typeface="Arial" pitchFamily="34" charset="0"/>
              <a:buChar char="•"/>
            </a:pPr>
            <a:r>
              <a:rPr lang="en-US" sz="2400" dirty="0" smtClean="0"/>
              <a:t>Reviewed various ACC requests.</a:t>
            </a:r>
          </a:p>
          <a:p>
            <a:pPr marL="341313" indent="-287338">
              <a:buFont typeface="Arial" pitchFamily="34" charset="0"/>
              <a:buChar char="•"/>
            </a:pPr>
            <a:r>
              <a:rPr lang="en-US" sz="2400" dirty="0" smtClean="0"/>
              <a:t>Installed security cameras and signs.</a:t>
            </a:r>
          </a:p>
          <a:p>
            <a:pPr marL="341313" indent="-287338">
              <a:buFont typeface="Arial" pitchFamily="34" charset="0"/>
              <a:buChar char="•"/>
            </a:pPr>
            <a:r>
              <a:rPr lang="en-US" sz="2400" dirty="0" smtClean="0"/>
              <a:t>Compiled phone directory – please contact HOA if you want a copy.</a:t>
            </a:r>
          </a:p>
          <a:p>
            <a:pPr marL="341313" indent="-287338">
              <a:buFont typeface="Arial" pitchFamily="34" charset="0"/>
              <a:buChar char="•"/>
            </a:pPr>
            <a:endParaRPr lang="en-US" sz="2400" dirty="0" smtClean="0"/>
          </a:p>
          <a:p>
            <a:pPr marL="341313" indent="-287338">
              <a:buFont typeface="Arial" pitchFamily="34" charset="0"/>
              <a:buChar char="•"/>
            </a:pPr>
            <a:endParaRPr lang="en-US" sz="2400" dirty="0" smtClean="0"/>
          </a:p>
          <a:p>
            <a:pPr algn="l"/>
            <a:endParaRPr lang="en-US" sz="2800" dirty="0" smtClean="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153400" cy="792162"/>
          </a:xfrm>
        </p:spPr>
        <p:txBody>
          <a:bodyPr>
            <a:noAutofit/>
          </a:bodyPr>
          <a:lstStyle/>
          <a:p>
            <a:pPr algn="ctr"/>
            <a:r>
              <a:rPr lang="en-US" sz="3500" dirty="0" smtClean="0">
                <a:latin typeface="Comic Sans MS" pitchFamily="66" charset="0"/>
              </a:rPr>
              <a:t>http://labanderaphase3.org/</a:t>
            </a:r>
            <a:br>
              <a:rPr lang="en-US" sz="3500" dirty="0" smtClean="0">
                <a:latin typeface="Comic Sans MS" pitchFamily="66" charset="0"/>
              </a:rPr>
            </a:br>
            <a:r>
              <a:rPr lang="en-US" sz="1600" dirty="0" smtClean="0">
                <a:latin typeface="Comic Sans MS" pitchFamily="66" charset="0"/>
              </a:rPr>
              <a:t>http://www.facebook.com/lb3hoa </a:t>
            </a:r>
            <a:endParaRPr lang="en-US" sz="1600" dirty="0">
              <a:latin typeface="Comic Sans MS" pitchFamily="66"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447800" y="1295400"/>
            <a:ext cx="7010400" cy="5250547"/>
          </a:xfrm>
          <a:prstGeom prst="rect">
            <a:avLst/>
          </a:prstGeom>
          <a:noFill/>
          <a:ln w="9525">
            <a:noFill/>
            <a:miter lim="800000"/>
            <a:headEnd/>
            <a:tailEnd/>
          </a:ln>
        </p:spPr>
      </p:pic>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684</TotalTime>
  <Words>1037</Words>
  <Application>Microsoft Office PowerPoint</Application>
  <PresentationFormat>On-screen Show (4:3)</PresentationFormat>
  <Paragraphs>932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Solstice</vt:lpstr>
      <vt:lpstr>Slide 1</vt:lpstr>
      <vt:lpstr>Slide 2</vt:lpstr>
      <vt:lpstr>Slide 3</vt:lpstr>
      <vt:lpstr>Slide 4</vt:lpstr>
      <vt:lpstr>Slide 5</vt:lpstr>
      <vt:lpstr>Slide 6</vt:lpstr>
      <vt:lpstr>Slide 7</vt:lpstr>
      <vt:lpstr>Board Actions 2012-2013</vt:lpstr>
      <vt:lpstr>http://labanderaphase3.org/ http://www.facebook.com/lb3hoa </vt:lpstr>
      <vt:lpstr>Slide 10</vt:lpstr>
      <vt:lpstr>HOA Collected all Prior Year Dues</vt:lpstr>
      <vt:lpstr>HOA  Actual vs. Budget</vt:lpstr>
      <vt:lpstr>HOA Budget - $225 Dues</vt:lpstr>
      <vt:lpstr>HOA Dues – Do they seem high?</vt:lpstr>
      <vt:lpstr>HOA Financial Position</vt:lpstr>
      <vt:lpstr>Alternative HOA Management?</vt:lpstr>
      <vt:lpstr>Wish List (Pending Projects)</vt:lpstr>
      <vt:lpstr>Slide 18</vt:lpstr>
      <vt:lpstr>Protect La Bandera</vt:lpstr>
      <vt:lpstr>Current Neighborhood Division</vt:lpstr>
      <vt:lpstr>Slide 21</vt:lpstr>
      <vt:lpstr>ACC Member Duites</vt:lpstr>
      <vt:lpstr>www.NextDoor.com - Barry </vt:lpstr>
      <vt:lpstr>Opening Median at Plata Lane &amp; Cook Ranch Rd.</vt:lpstr>
      <vt:lpstr>Neighborhood Potluck Block Party </vt:lpstr>
      <vt:lpstr>Neighborhood Cleanup</vt:lpstr>
      <vt:lpstr>LComm Marketing &amp; Public Relations - Matt</vt:lpstr>
      <vt:lpstr>Slide 28</vt:lpstr>
      <vt:lpstr>Slide 29</vt:lpstr>
    </vt:vector>
  </TitlesOfParts>
  <Company>Lockheed Martin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Actions</dc:title>
  <dc:creator>grierjd</dc:creator>
  <cp:lastModifiedBy>Nathan</cp:lastModifiedBy>
  <cp:revision>149</cp:revision>
  <dcterms:created xsi:type="dcterms:W3CDTF">2010-03-15T19:24:14Z</dcterms:created>
  <dcterms:modified xsi:type="dcterms:W3CDTF">2014-04-06T13:13:36Z</dcterms:modified>
</cp:coreProperties>
</file>