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61" r:id="rId3"/>
    <p:sldId id="263" r:id="rId4"/>
    <p:sldId id="275" r:id="rId5"/>
    <p:sldId id="262" r:id="rId6"/>
    <p:sldId id="264" r:id="rId7"/>
    <p:sldId id="276" r:id="rId8"/>
    <p:sldId id="256" r:id="rId9"/>
    <p:sldId id="274" r:id="rId10"/>
    <p:sldId id="299" r:id="rId11"/>
    <p:sldId id="277" r:id="rId12"/>
    <p:sldId id="278" r:id="rId13"/>
    <p:sldId id="279" r:id="rId14"/>
    <p:sldId id="280" r:id="rId15"/>
    <p:sldId id="297" r:id="rId16"/>
    <p:sldId id="281" r:id="rId17"/>
    <p:sldId id="298" r:id="rId18"/>
    <p:sldId id="294" r:id="rId19"/>
    <p:sldId id="282" r:id="rId20"/>
    <p:sldId id="292" r:id="rId21"/>
    <p:sldId id="293" r:id="rId22"/>
    <p:sldId id="300" r:id="rId23"/>
    <p:sldId id="283" r:id="rId24"/>
    <p:sldId id="296" r:id="rId25"/>
    <p:sldId id="291"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4" d="100"/>
          <a:sy n="114" d="100"/>
        </p:scale>
        <p:origin x="630" y="9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view3D>
      <c:rotX val="30"/>
      <c:perspective val="30"/>
    </c:view3D>
    <c:plotArea>
      <c:layout>
        <c:manualLayout>
          <c:layoutTarget val="inner"/>
          <c:xMode val="edge"/>
          <c:yMode val="edge"/>
          <c:x val="0.26242493726745786"/>
          <c:y val="0.24899840757315447"/>
          <c:w val="0.55642023346303615"/>
          <c:h val="0.55590062111801264"/>
        </c:manualLayout>
      </c:layout>
      <c:pie3DChart>
        <c:varyColors val="1"/>
        <c:ser>
          <c:idx val="0"/>
          <c:order val="0"/>
          <c:dPt>
            <c:idx val="0"/>
            <c:spPr>
              <a:solidFill>
                <a:schemeClr val="accent3"/>
              </a:solidFill>
            </c:spPr>
          </c:dPt>
          <c:dPt>
            <c:idx val="2"/>
            <c:spPr>
              <a:solidFill>
                <a:schemeClr val="accent1"/>
              </a:solidFill>
            </c:spPr>
          </c:dPt>
          <c:dPt>
            <c:idx val="3"/>
            <c:spPr>
              <a:solidFill>
                <a:srgbClr val="CCFF33"/>
              </a:solidFill>
            </c:spPr>
          </c:dPt>
          <c:dPt>
            <c:idx val="4"/>
            <c:spPr>
              <a:solidFill>
                <a:schemeClr val="accent4">
                  <a:lumMod val="60000"/>
                  <a:lumOff val="40000"/>
                </a:schemeClr>
              </a:solidFill>
            </c:spPr>
          </c:dPt>
          <c:dPt>
            <c:idx val="6"/>
            <c:spPr>
              <a:solidFill>
                <a:schemeClr val="accent4">
                  <a:lumMod val="75000"/>
                </a:schemeClr>
              </a:solidFill>
            </c:spPr>
          </c:dPt>
          <c:dLbls>
            <c:dLbl>
              <c:idx val="3"/>
              <c:layout>
                <c:manualLayout>
                  <c:x val="3.0597342647344258E-2"/>
                  <c:y val="5.490487602093224E-2"/>
                </c:manualLayout>
              </c:layout>
              <c:dLblPos val="bestFit"/>
              <c:showVal val="1"/>
              <c:showCatName val="1"/>
            </c:dLbl>
            <c:dLbl>
              <c:idx val="6"/>
              <c:layout>
                <c:manualLayout>
                  <c:x val="0.11304635558687473"/>
                  <c:y val="-2.3578357053194464E-2"/>
                </c:manualLayout>
              </c:layout>
              <c:dLblPos val="bestFit"/>
              <c:showVal val="1"/>
              <c:showCatName val="1"/>
            </c:dLbl>
            <c:txPr>
              <a:bodyPr/>
              <a:lstStyle/>
              <a:p>
                <a:pPr>
                  <a:defRPr b="1" baseline="0">
                    <a:latin typeface="Arial" pitchFamily="34" charset="0"/>
                  </a:defRPr>
                </a:pPr>
                <a:endParaRPr lang="en-US"/>
              </a:p>
            </c:txPr>
            <c:dLblPos val="bestFit"/>
            <c:showVal val="1"/>
            <c:showCatName val="1"/>
            <c:showLeaderLines val="1"/>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64.86486486486487</c:v>
                </c:pt>
                <c:pt idx="1">
                  <c:v>50</c:v>
                </c:pt>
                <c:pt idx="2">
                  <c:v>22.522522522522479</c:v>
                </c:pt>
                <c:pt idx="3">
                  <c:v>1.585585585585586</c:v>
                </c:pt>
                <c:pt idx="4">
                  <c:v>64.890090090090098</c:v>
                </c:pt>
                <c:pt idx="5">
                  <c:v>2.7027027027027057</c:v>
                </c:pt>
                <c:pt idx="6">
                  <c:v>17.891891891891891</c:v>
                </c:pt>
              </c:numCache>
            </c:numRef>
          </c:val>
        </c:ser>
        <c:dLbls/>
      </c:pie3DChart>
      <c:spPr>
        <a:noFill/>
        <a:ln w="25400">
          <a:noFill/>
        </a:ln>
      </c:spPr>
    </c:plotArea>
    <c:plotVisOnly val="1"/>
    <c:dispBlanksAs val="zero"/>
  </c:chart>
  <c:spPr>
    <a:no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Team Ranch Dues</a:t>
            </a:r>
          </a:p>
        </c:rich>
      </c:tx>
      <c:layout/>
    </c:title>
    <c:view3D>
      <c:depthPercent val="100"/>
      <c:rAngAx val="1"/>
    </c:view3D>
    <c:plotArea>
      <c:layout/>
      <c:bar3DChart>
        <c:barDir val="bar"/>
        <c:grouping val="clustered"/>
        <c:varyColors val="1"/>
        <c:ser>
          <c:idx val="0"/>
          <c:order val="0"/>
          <c:tx>
            <c:strRef>
              <c:f>Budget!$AY$2</c:f>
              <c:strCache>
                <c:ptCount val="1"/>
                <c:pt idx="0">
                  <c:v>Net Dues</c:v>
                </c:pt>
              </c:strCache>
            </c:strRef>
          </c:tx>
          <c:dLbls>
            <c:dLbl>
              <c:idx val="0"/>
              <c:layout>
                <c:manualLayout>
                  <c:x val="-5.7347670250896161E-2"/>
                  <c:y val="-3.4100596760443312E-3"/>
                </c:manualLayout>
              </c:layout>
              <c:numFmt formatCode="#,##0" sourceLinked="0"/>
              <c:spPr/>
              <c:txPr>
                <a:bodyPr/>
                <a:lstStyle/>
                <a:p>
                  <a:pPr>
                    <a:defRPr/>
                  </a:pPr>
                  <a:endParaRPr lang="en-US"/>
                </a:p>
              </c:txPr>
              <c:showVal val="1"/>
            </c:dLbl>
            <c:dLbl>
              <c:idx val="1"/>
              <c:layout>
                <c:manualLayout>
                  <c:x val="-5.7347670250896161E-2"/>
                  <c:y val="-6.8201193520886624E-3"/>
                </c:manualLayout>
              </c:layout>
              <c:numFmt formatCode="#,##0" sourceLinked="0"/>
              <c:spPr/>
              <c:txPr>
                <a:bodyPr/>
                <a:lstStyle/>
                <a:p>
                  <a:pPr>
                    <a:defRPr/>
                  </a:pPr>
                  <a:endParaRPr lang="en-US"/>
                </a:p>
              </c:txPr>
              <c:showVal val="1"/>
            </c:dLbl>
            <c:dLbl>
              <c:idx val="2"/>
              <c:layout>
                <c:manualLayout>
                  <c:x val="-5.2568697729988102E-2"/>
                  <c:y val="0"/>
                </c:manualLayout>
              </c:layout>
              <c:numFmt formatCode="#,##0" sourceLinked="0"/>
              <c:spPr/>
              <c:txPr>
                <a:bodyPr/>
                <a:lstStyle/>
                <a:p>
                  <a:pPr>
                    <a:defRPr/>
                  </a:pPr>
                  <a:endParaRPr lang="en-US"/>
                </a:p>
              </c:txPr>
              <c:showVal val="1"/>
            </c:dLbl>
            <c:dLbl>
              <c:idx val="3"/>
              <c:layout>
                <c:manualLayout>
                  <c:x val="-5.7347670250896134E-2"/>
                  <c:y val="0"/>
                </c:manualLayout>
              </c:layout>
              <c:numFmt formatCode="#,##0" sourceLinked="0"/>
              <c:spPr/>
              <c:txPr>
                <a:bodyPr/>
                <a:lstStyle/>
                <a:p>
                  <a:pPr>
                    <a:defRPr/>
                  </a:pPr>
                  <a:endParaRPr lang="en-US"/>
                </a:p>
              </c:txPr>
              <c:showVal val="1"/>
            </c:dLbl>
            <c:dLbl>
              <c:idx val="4"/>
              <c:layout>
                <c:manualLayout>
                  <c:x val="-7.407407407407407E-2"/>
                  <c:y val="0"/>
                </c:manualLayout>
              </c:layout>
              <c:numFmt formatCode="#,##0" sourceLinked="0"/>
              <c:spPr/>
              <c:txPr>
                <a:bodyPr/>
                <a:lstStyle/>
                <a:p>
                  <a:pPr>
                    <a:defRPr/>
                  </a:pPr>
                  <a:endParaRPr lang="en-US"/>
                </a:p>
              </c:txPr>
              <c:showVal val="1"/>
            </c:dLbl>
            <c:dLbl>
              <c:idx val="5"/>
              <c:layout>
                <c:manualLayout>
                  <c:x val="-7.6150847636192079E-2"/>
                  <c:y val="0"/>
                </c:manualLayout>
              </c:layout>
              <c:numFmt formatCode="#,##0" sourceLinked="0"/>
              <c:spPr/>
              <c:txPr>
                <a:bodyPr/>
                <a:lstStyle/>
                <a:p>
                  <a:pPr>
                    <a:defRPr/>
                  </a:pPr>
                  <a:endParaRPr lang="en-US"/>
                </a:p>
              </c:txPr>
              <c:showVal val="1"/>
            </c:dLbl>
            <c:numFmt formatCode="#,##0" sourceLinked="0"/>
            <c:showVal val="1"/>
          </c:dLbls>
          <c:cat>
            <c:strRef>
              <c:f>Budget!$AV$3:$AV$8</c:f>
              <c:strCache>
                <c:ptCount val="6"/>
                <c:pt idx="0">
                  <c:v>La Bandera Phase III</c:v>
                </c:pt>
                <c:pt idx="1">
                  <c:v>La Bandera Phase I</c:v>
                </c:pt>
                <c:pt idx="2">
                  <c:v>La Bandera Phase II</c:v>
                </c:pt>
                <c:pt idx="3">
                  <c:v>Reata Place</c:v>
                </c:pt>
                <c:pt idx="4">
                  <c:v>Reata West</c:v>
                </c:pt>
                <c:pt idx="5">
                  <c:v>La Cantera</c:v>
                </c:pt>
              </c:strCache>
            </c:strRef>
          </c:cat>
          <c:val>
            <c:numRef>
              <c:f>Budget!$AY$3:$AY$8</c:f>
              <c:numCache>
                <c:formatCode>General</c:formatCode>
                <c:ptCount val="6"/>
                <c:pt idx="0">
                  <c:v>160</c:v>
                </c:pt>
                <c:pt idx="1">
                  <c:v>211</c:v>
                </c:pt>
                <c:pt idx="2">
                  <c:v>220</c:v>
                </c:pt>
                <c:pt idx="3">
                  <c:v>379</c:v>
                </c:pt>
                <c:pt idx="4">
                  <c:v>1090</c:v>
                </c:pt>
                <c:pt idx="5">
                  <c:v>2190</c:v>
                </c:pt>
              </c:numCache>
            </c:numRef>
          </c:val>
        </c:ser>
        <c:dLbls/>
        <c:shape val="box"/>
        <c:axId val="45945216"/>
        <c:axId val="45946752"/>
        <c:axId val="0"/>
      </c:bar3DChart>
      <c:catAx>
        <c:axId val="45945216"/>
        <c:scaling>
          <c:orientation val="minMax"/>
        </c:scaling>
        <c:axPos val="l"/>
        <c:numFmt formatCode="General" sourceLinked="1"/>
        <c:tickLblPos val="nextTo"/>
        <c:crossAx val="45946752"/>
        <c:crosses val="autoZero"/>
        <c:auto val="1"/>
        <c:lblAlgn val="ctr"/>
        <c:lblOffset val="100"/>
      </c:catAx>
      <c:valAx>
        <c:axId val="45946752"/>
        <c:scaling>
          <c:orientation val="minMax"/>
        </c:scaling>
        <c:delete val="1"/>
        <c:axPos val="b"/>
        <c:numFmt formatCode="General" sourceLinked="1"/>
        <c:tickLblPos val="none"/>
        <c:crossAx val="45945216"/>
        <c:crosses val="autoZero"/>
        <c:crossBetween val="between"/>
      </c:valAx>
      <c:spPr>
        <a:noFill/>
        <a:ln w="25400">
          <a:noFill/>
        </a:ln>
      </c:spPr>
    </c:plotArea>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4/16/2013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B7358B-B9F1-4A41-9773-67A0192DDB31}" type="datetimeFigureOut">
              <a:rPr lang="en-US" smtClean="0"/>
              <a:pPr/>
              <a:t>4/16/2013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7F74A-042B-4002-81B7-88F9E0C546A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wansview.com/"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990599" y="0"/>
            <a:ext cx="8153401" cy="1739900"/>
          </a:xfrm>
          <a:prstGeom prst="rect">
            <a:avLst/>
          </a:prstGeom>
          <a:noFill/>
          <a:ln w="9525">
            <a:noFill/>
            <a:miter lim="800000"/>
            <a:headEnd/>
            <a:tailEnd/>
          </a:ln>
        </p:spPr>
      </p:pic>
      <p:sp>
        <p:nvSpPr>
          <p:cNvPr id="3" name="Content Placeholder 2"/>
          <p:cNvSpPr>
            <a:spLocks noGrp="1"/>
          </p:cNvSpPr>
          <p:nvPr>
            <p:ph idx="1"/>
          </p:nvPr>
        </p:nvSpPr>
        <p:spPr>
          <a:xfrm>
            <a:off x="1143000" y="1905000"/>
            <a:ext cx="7802880" cy="4724400"/>
          </a:xfrm>
        </p:spPr>
        <p:txBody>
          <a:bodyPr>
            <a:normAutofit fontScale="85000" lnSpcReduction="10000"/>
          </a:bodyPr>
          <a:lstStyle/>
          <a:p>
            <a:pPr algn="ctr">
              <a:lnSpc>
                <a:spcPct val="110000"/>
              </a:lnSpc>
              <a:buNone/>
            </a:pPr>
            <a:r>
              <a:rPr lang="en-US" sz="56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La Bandera Phase III Homeowners Association</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April 16, 2013</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47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Welcome to our Annual Meeting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www.NextDoor.com</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219200" y="1371600"/>
            <a:ext cx="7499350" cy="3730895"/>
          </a:xfrm>
          <a:prstGeom prst="rect">
            <a:avLst/>
          </a:prstGeom>
          <a:noFill/>
          <a:ln w="9525">
            <a:noFill/>
            <a:miter lim="800000"/>
            <a:headEnd/>
            <a:tailEnd/>
          </a:ln>
        </p:spPr>
      </p:pic>
      <p:sp>
        <p:nvSpPr>
          <p:cNvPr id="5" name="TextBox 4"/>
          <p:cNvSpPr txBox="1"/>
          <p:nvPr/>
        </p:nvSpPr>
        <p:spPr>
          <a:xfrm>
            <a:off x="1524000" y="5715000"/>
            <a:ext cx="7086600" cy="646331"/>
          </a:xfrm>
          <a:prstGeom prst="rect">
            <a:avLst/>
          </a:prstGeom>
          <a:noFill/>
        </p:spPr>
        <p:txBody>
          <a:bodyPr wrap="square" rtlCol="0">
            <a:spAutoFit/>
          </a:bodyPr>
          <a:lstStyle/>
          <a:p>
            <a:r>
              <a:rPr lang="en-US" dirty="0" smtClean="0"/>
              <a:t>If you would like to join our neighborhood network please send an email to lb3hoa@gmail.com.</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Financial Statements &amp; Forecast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Collected all Prior Year Dues</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7" name="Table 6"/>
          <p:cNvGraphicFramePr>
            <a:graphicFrameLocks noGrp="1"/>
          </p:cNvGraphicFramePr>
          <p:nvPr/>
        </p:nvGraphicFramePr>
        <p:xfrm>
          <a:off x="1676400" y="1524000"/>
          <a:ext cx="6476999" cy="3765884"/>
        </p:xfrm>
        <a:graphic>
          <a:graphicData uri="http://schemas.openxmlformats.org/drawingml/2006/table">
            <a:tbl>
              <a:tblPr/>
              <a:tblGrid>
                <a:gridCol w="1268963"/>
                <a:gridCol w="1268963"/>
                <a:gridCol w="1268963"/>
                <a:gridCol w="1401147"/>
                <a:gridCol w="1268963"/>
              </a:tblGrid>
              <a:tr h="447575">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475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b"/>
                      <a:r>
                        <a:rPr lang="en-US" sz="1000" b="1" i="0" u="none" strike="noStrike" dirty="0">
                          <a:latin typeface="Arial"/>
                        </a:rPr>
                        <a:t>Outstanding Dues - Current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0" i="0" u="none" strike="noStrike">
                          <a:latin typeface="Arial"/>
                        </a:rPr>
                        <a:t>Year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Number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Amount</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6141">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2007</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860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2008</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860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2009</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860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2010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8600">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2011</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228600">
                <a:tc>
                  <a:txBody>
                    <a:bodyPr/>
                    <a:lstStyle/>
                    <a:p>
                      <a:pPr algn="l" fontAlgn="b"/>
                      <a:endParaRPr lang="en-US" sz="1000" b="0" i="0" u="none" strike="noStrike" dirty="0">
                        <a:latin typeface="Arial"/>
                      </a:endParaRP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2012</a:t>
                      </a:r>
                      <a:endParaRPr lang="en-US" sz="1000" b="0" i="0" u="none" strike="noStrike" dirty="0">
                        <a:latin typeface="Arial"/>
                      </a:endParaRP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ctr">
                    <a:lnL>
                      <a:noFill/>
                    </a:lnL>
                    <a:lnR>
                      <a:noFill/>
                    </a:lnR>
                    <a:lnT>
                      <a:noFill/>
                    </a:lnT>
                    <a:lnB>
                      <a:noFill/>
                    </a:lnB>
                    <a:solidFill>
                      <a:srgbClr val="FFFFFF"/>
                    </a:solidFill>
                  </a:tcPr>
                </a:tc>
                <a:tc>
                  <a:txBody>
                    <a:bodyPr/>
                    <a:lstStyle/>
                    <a:p>
                      <a:pPr algn="l" fontAlgn="b"/>
                      <a:endParaRPr lang="en-US" sz="1000" b="0" i="0" u="none" strike="noStrike" dirty="0">
                        <a:latin typeface="Arial"/>
                      </a:endParaRPr>
                    </a:p>
                  </a:txBody>
                  <a:tcPr marL="0" marR="0" marT="0" marB="0" anchor="b">
                    <a:lnL>
                      <a:noFill/>
                    </a:lnL>
                    <a:lnR>
                      <a:noFill/>
                    </a:lnR>
                    <a:lnT>
                      <a:noFill/>
                    </a:lnT>
                    <a:lnB>
                      <a:noFill/>
                    </a:lnB>
                    <a:solidFill>
                      <a:srgbClr val="FFFFFF"/>
                    </a:solidFill>
                  </a:tcPr>
                </a:tc>
              </a:tr>
              <a:tr h="22860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2013</a:t>
                      </a:r>
                      <a:endParaRPr lang="en-US" sz="1000" b="0" i="0" u="none" strike="noStrike" dirty="0">
                        <a:latin typeface="Arial"/>
                      </a:endParaRP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dirty="0">
                          <a:latin typeface="Arial"/>
                        </a:rPr>
                        <a:t>Total</a:t>
                      </a:r>
                    </a:p>
                  </a:txBody>
                  <a:tcPr marL="0" marR="0" marT="0" marB="0" anchor="b">
                    <a:lnL>
                      <a:noFill/>
                    </a:lnL>
                    <a:lnR>
                      <a:noFill/>
                    </a:lnR>
                    <a:lnT>
                      <a:noFill/>
                    </a:lnT>
                    <a:lnB>
                      <a:noFill/>
                    </a:lnB>
                    <a:solidFill>
                      <a:srgbClr val="FFFFFF"/>
                    </a:solidFill>
                  </a:tcPr>
                </a:tc>
                <a:tc>
                  <a:txBody>
                    <a:bodyPr/>
                    <a:lstStyle/>
                    <a:p>
                      <a:pPr algn="r" fontAlgn="b"/>
                      <a:r>
                        <a:rPr lang="en-US" sz="1000" b="1" i="0" u="none" strike="noStrike" dirty="0" smtClean="0">
                          <a:latin typeface="Arial"/>
                        </a:rPr>
                        <a:t>0</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1" i="0" u="none" strike="noStrike" dirty="0" smtClean="0">
                          <a:latin typeface="Arial"/>
                        </a:rPr>
                        <a:t>0</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447575">
                <a:tc>
                  <a:txBody>
                    <a:bodyPr/>
                    <a:lstStyle/>
                    <a:p>
                      <a:pPr algn="l" fontAlgn="b"/>
                      <a:endParaRPr lang="en-US" sz="1000" b="0" i="0" u="none" strike="noStrike">
                        <a:latin typeface="Arial"/>
                      </a:endParaRP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pPr algn="ctr"/>
            <a:r>
              <a:rPr lang="en-US" dirty="0" smtClean="0"/>
              <a:t>HOA  Actual vs. Budget</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7" name="Table 6"/>
          <p:cNvGraphicFramePr>
            <a:graphicFrameLocks noGrp="1"/>
          </p:cNvGraphicFramePr>
          <p:nvPr/>
        </p:nvGraphicFramePr>
        <p:xfrm>
          <a:off x="1905000" y="1295400"/>
          <a:ext cx="6324600" cy="4524366"/>
        </p:xfrm>
        <a:graphic>
          <a:graphicData uri="http://schemas.openxmlformats.org/drawingml/2006/table">
            <a:tbl>
              <a:tblPr/>
              <a:tblGrid>
                <a:gridCol w="722811"/>
                <a:gridCol w="150586"/>
                <a:gridCol w="1701619"/>
                <a:gridCol w="918573"/>
                <a:gridCol w="1023983"/>
                <a:gridCol w="1084217"/>
                <a:gridCol w="722811"/>
              </a:tblGrid>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Actual</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Budget</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Over (Under)</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3">
                  <a:txBody>
                    <a:bodyPr/>
                    <a:lstStyle/>
                    <a:p>
                      <a:pPr algn="l" fontAlgn="b"/>
                      <a:r>
                        <a:rPr lang="en-US" sz="1000" b="1" i="0" u="none" strike="noStrike">
                          <a:latin typeface="Arial"/>
                        </a:rPr>
                        <a:t>2012 Financial Statement</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Late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319.40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319.40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Title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275.00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275.00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Revenue</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25,569.40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24,975.00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594.40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Team Ranch 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Lawn Care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7,239.91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7,236.00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3.91 </a:t>
                      </a:r>
                    </a:p>
                  </a:txBody>
                  <a:tcPr marL="0" marR="0" marT="0" marB="0" anchor="b">
                    <a:lnL>
                      <a:noFill/>
                    </a:lnL>
                    <a:lnR>
                      <a:noFill/>
                    </a:lnR>
                    <a:lnT>
                      <a:noFill/>
                    </a:lnT>
                    <a:lnB>
                      <a:noFill/>
                    </a:lnB>
                    <a:solidFill>
                      <a:srgbClr val="FFFFFF"/>
                    </a:solidFill>
                  </a:tcPr>
                </a:tc>
                <a:tc>
                  <a:txBody>
                    <a:bodyPr/>
                    <a:lstStyle/>
                    <a:p>
                      <a:pPr algn="l" fontAlgn="b"/>
                      <a:endParaRPr lang="en-US" sz="1000" b="0" i="0" u="none" strike="noStrike" dirty="0">
                        <a:latin typeface="Arial"/>
                      </a:endParaRP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Wall Fund</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Water</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1,579.28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1,750.00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(170.72)</a:t>
                      </a:r>
                    </a:p>
                  </a:txBody>
                  <a:tcPr marL="0" marR="0" marT="0" marB="0" anchor="b">
                    <a:lnL>
                      <a:noFill/>
                    </a:lnL>
                    <a:lnR>
                      <a:noFill/>
                    </a:lnR>
                    <a:lnT>
                      <a:noFill/>
                    </a:lnT>
                    <a:lnB>
                      <a:noFill/>
                    </a:lnB>
                    <a:solidFill>
                      <a:srgbClr val="FFFFFF"/>
                    </a:solidFill>
                  </a:tcPr>
                </a:tc>
                <a:tc>
                  <a:txBody>
                    <a:bodyPr/>
                    <a:lstStyle/>
                    <a:p>
                      <a:pPr algn="l" fontAlgn="b"/>
                      <a:endParaRPr lang="en-US" sz="1000" b="0" i="0" u="none" strike="noStrike" dirty="0">
                        <a:latin typeface="Arial"/>
                      </a:endParaRP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Insurance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1,956.00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1,931.00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25.00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Repairs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1,000.00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(1,000.00)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Postage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62.80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170.00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(107.20)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Expenses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23,590.79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24,839.80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(1,249.01)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Surplus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1,978.61 </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135.20 </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1,843.41 </a:t>
                      </a:r>
                    </a:p>
                  </a:txBody>
                  <a:tcPr marL="0" marR="0" marT="0" marB="0" anchor="b">
                    <a:lnL>
                      <a:noFill/>
                    </a:lnL>
                    <a:lnR>
                      <a:noFill/>
                    </a:lnR>
                    <a:lnT>
                      <a:noFill/>
                    </a:lnT>
                    <a:lnB>
                      <a:noFill/>
                    </a:lnB>
                    <a:solidFill>
                      <a:srgbClr val="F2F2F2"/>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4">
                  <a:txBody>
                    <a:bodyPr/>
                    <a:lstStyle/>
                    <a:p>
                      <a:pPr algn="l" fontAlgn="b"/>
                      <a:r>
                        <a:rPr lang="en-US" sz="1000" b="0" i="1" u="none" strike="noStrike">
                          <a:latin typeface="Arial"/>
                        </a:rPr>
                        <a:t>* There was about $500 in repairs during January and February 2013</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4">
                  <a:txBody>
                    <a:bodyPr/>
                    <a:lstStyle/>
                    <a:p>
                      <a:pPr algn="l" fontAlgn="b"/>
                      <a:r>
                        <a:rPr lang="en-US" sz="1000" b="0" i="1" u="none" strike="noStrike">
                          <a:latin typeface="Arial"/>
                        </a:rPr>
                        <a:t>** Mostly due to Late and Title Fees and low Repair Expense</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0565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1"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HOA Budget - $225 Dues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12" name="Chart 11"/>
          <p:cNvGraphicFramePr>
            <a:graphicFrameLocks/>
          </p:cNvGraphicFramePr>
          <p:nvPr/>
        </p:nvGraphicFramePr>
        <p:xfrm>
          <a:off x="1295400" y="1524000"/>
          <a:ext cx="7239000" cy="42767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HOA Dues – Do they seem high?</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7" name="Chart 6"/>
          <p:cNvGraphicFramePr>
            <a:graphicFrameLocks/>
          </p:cNvGraphicFramePr>
          <p:nvPr/>
        </p:nvGraphicFramePr>
        <p:xfrm>
          <a:off x="1752600" y="1524000"/>
          <a:ext cx="6691313" cy="4757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nvGraphicFramePr>
        <p:xfrm>
          <a:off x="4343400" y="4419600"/>
          <a:ext cx="4254500" cy="1295400"/>
        </p:xfrm>
        <a:graphic>
          <a:graphicData uri="http://schemas.openxmlformats.org/drawingml/2006/table">
            <a:tbl>
              <a:tblPr/>
              <a:tblGrid>
                <a:gridCol w="1206500"/>
                <a:gridCol w="609600"/>
                <a:gridCol w="609600"/>
                <a:gridCol w="609600"/>
                <a:gridCol w="609600"/>
                <a:gridCol w="609600"/>
              </a:tblGrid>
              <a:tr h="323850">
                <a:tc>
                  <a:txBody>
                    <a:bodyPr/>
                    <a:lstStyle/>
                    <a:p>
                      <a:pPr algn="l" fontAlgn="b"/>
                      <a:r>
                        <a:rPr lang="en-US" sz="1000" b="0" i="0" u="none" strike="noStrike">
                          <a:latin typeface="Arial"/>
                        </a:rPr>
                        <a:t>HOA</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Total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Team Ranch</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Net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Homes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Acres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61925">
                <a:tc>
                  <a:txBody>
                    <a:bodyPr/>
                    <a:lstStyle/>
                    <a:p>
                      <a:pPr algn="l" fontAlgn="b"/>
                      <a:r>
                        <a:rPr lang="en-US" sz="1000" b="0" i="0" u="none" strike="noStrike">
                          <a:latin typeface="Arial"/>
                        </a:rPr>
                        <a:t>La Bandera Phase III</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225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65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111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33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61925">
                <a:tc>
                  <a:txBody>
                    <a:bodyPr/>
                    <a:lstStyle/>
                    <a:p>
                      <a:pPr algn="l" fontAlgn="b"/>
                      <a:r>
                        <a:rPr lang="en-US" sz="1000" b="0" i="0" u="none" strike="noStrike">
                          <a:latin typeface="Arial"/>
                        </a:rPr>
                        <a:t>La Bandera Phase 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64</a:t>
                      </a:r>
                    </a:p>
                  </a:txBody>
                  <a:tcPr marL="0" marR="0" marT="0" marB="0" anchor="b">
                    <a:lnL>
                      <a:noFill/>
                    </a:lnL>
                    <a:lnR>
                      <a:noFill/>
                    </a:lnR>
                    <a:lnT>
                      <a:noFill/>
                    </a:lnT>
                    <a:lnB>
                      <a:noFill/>
                    </a:lnB>
                  </a:tcPr>
                </a:tc>
                <a:tc>
                  <a:txBody>
                    <a:bodyPr/>
                    <a:lstStyle/>
                    <a:p>
                      <a:pPr algn="r" fontAlgn="b"/>
                      <a:r>
                        <a:rPr lang="en-US" sz="1000" b="0" i="0" u="none" strike="noStrike">
                          <a:latin typeface="Arial"/>
                        </a:rPr>
                        <a:t>211</a:t>
                      </a:r>
                    </a:p>
                  </a:txBody>
                  <a:tcPr marL="0" marR="0" marT="0" marB="0" anchor="b">
                    <a:lnL>
                      <a:noFill/>
                    </a:lnL>
                    <a:lnR>
                      <a:noFill/>
                    </a:lnR>
                    <a:lnT>
                      <a:noFill/>
                    </a:lnT>
                    <a:lnB>
                      <a:noFill/>
                    </a:lnB>
                  </a:tcPr>
                </a:tc>
                <a:tc>
                  <a:txBody>
                    <a:bodyPr/>
                    <a:lstStyle/>
                    <a:p>
                      <a:pPr algn="r" fontAlgn="b"/>
                      <a:r>
                        <a:rPr lang="en-US" sz="1000" b="0" i="0" u="none" strike="noStrike">
                          <a:latin typeface="Arial"/>
                        </a:rPr>
                        <a:t>70</a:t>
                      </a:r>
                    </a:p>
                  </a:txBody>
                  <a:tcPr marL="0" marR="0" marT="0" marB="0" anchor="b">
                    <a:lnL>
                      <a:noFill/>
                    </a:lnL>
                    <a:lnR>
                      <a:noFill/>
                    </a:lnR>
                    <a:lnT>
                      <a:noFill/>
                    </a:lnT>
                    <a:lnB>
                      <a:noFill/>
                    </a:lnB>
                  </a:tcPr>
                </a:tc>
                <a:tc>
                  <a:txBody>
                    <a:bodyPr/>
                    <a:lstStyle/>
                    <a:p>
                      <a:pPr algn="r" fontAlgn="b"/>
                      <a:r>
                        <a:rPr lang="en-US" sz="1000" b="0" i="0" u="none" strike="noStrike">
                          <a:latin typeface="Arial"/>
                        </a:rPr>
                        <a:t>20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Bandera Phase II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55</a:t>
                      </a:r>
                    </a:p>
                  </a:txBody>
                  <a:tcPr marL="0" marR="0" marT="0" marB="0" anchor="b">
                    <a:lnL>
                      <a:noFill/>
                    </a:lnL>
                    <a:lnR>
                      <a:noFill/>
                    </a:lnR>
                    <a:lnT>
                      <a:noFill/>
                    </a:lnT>
                    <a:lnB>
                      <a:noFill/>
                    </a:lnB>
                  </a:tcPr>
                </a:tc>
                <a:tc>
                  <a:txBody>
                    <a:bodyPr/>
                    <a:lstStyle/>
                    <a:p>
                      <a:pPr algn="r" fontAlgn="b"/>
                      <a:r>
                        <a:rPr lang="en-US" sz="1000" b="0" i="0" u="none" strike="noStrike">
                          <a:latin typeface="Arial"/>
                        </a:rPr>
                        <a:t>220</a:t>
                      </a:r>
                    </a:p>
                  </a:txBody>
                  <a:tcPr marL="0" marR="0" marT="0" marB="0" anchor="b">
                    <a:lnL>
                      <a:noFill/>
                    </a:lnL>
                    <a:lnR>
                      <a:noFill/>
                    </a:lnR>
                    <a:lnT>
                      <a:noFill/>
                    </a:lnT>
                    <a:lnB>
                      <a:noFill/>
                    </a:lnB>
                  </a:tcPr>
                </a:tc>
                <a:tc>
                  <a:txBody>
                    <a:bodyPr/>
                    <a:lstStyle/>
                    <a:p>
                      <a:pPr algn="r" fontAlgn="b"/>
                      <a:r>
                        <a:rPr lang="en-US" sz="1000" b="0" i="0" u="none" strike="noStrike">
                          <a:latin typeface="Arial"/>
                        </a:rPr>
                        <a:t>40</a:t>
                      </a:r>
                    </a:p>
                  </a:txBody>
                  <a:tcPr marL="0" marR="0" marT="0" marB="0" anchor="b">
                    <a:lnL>
                      <a:noFill/>
                    </a:lnL>
                    <a:lnR>
                      <a:noFill/>
                    </a:lnR>
                    <a:lnT>
                      <a:noFill/>
                    </a:lnT>
                    <a:lnB>
                      <a:noFill/>
                    </a:lnB>
                  </a:tcPr>
                </a:tc>
                <a:tc>
                  <a:txBody>
                    <a:bodyPr/>
                    <a:lstStyle/>
                    <a:p>
                      <a:pPr algn="r" fontAlgn="b"/>
                      <a:r>
                        <a:rPr lang="en-US" sz="1000" b="0" i="0" u="none" strike="noStrike">
                          <a:latin typeface="Arial"/>
                        </a:rPr>
                        <a:t>10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Place</a:t>
                      </a:r>
                    </a:p>
                  </a:txBody>
                  <a:tcPr marL="0" marR="0" marT="0" marB="0" anchor="b">
                    <a:lnL>
                      <a:noFill/>
                    </a:lnL>
                    <a:lnR>
                      <a:noFill/>
                    </a:lnR>
                    <a:lnT>
                      <a:noFill/>
                    </a:lnT>
                    <a:lnB>
                      <a:noFill/>
                    </a:lnB>
                  </a:tcPr>
                </a:tc>
                <a:tc>
                  <a:txBody>
                    <a:bodyPr/>
                    <a:lstStyle/>
                    <a:p>
                      <a:pPr algn="r" fontAlgn="b"/>
                      <a:r>
                        <a:rPr lang="en-US" sz="1000" b="0" i="0" u="none" strike="noStrike">
                          <a:latin typeface="Arial"/>
                        </a:rPr>
                        <a:t>475</a:t>
                      </a:r>
                    </a:p>
                  </a:txBody>
                  <a:tcPr marL="0" marR="0" marT="0" marB="0" anchor="b">
                    <a:lnL>
                      <a:noFill/>
                    </a:lnL>
                    <a:lnR>
                      <a:noFill/>
                    </a:lnR>
                    <a:lnT>
                      <a:noFill/>
                    </a:lnT>
                    <a:lnB>
                      <a:noFill/>
                    </a:lnB>
                  </a:tcPr>
                </a:tc>
                <a:tc>
                  <a:txBody>
                    <a:bodyPr/>
                    <a:lstStyle/>
                    <a:p>
                      <a:pPr algn="r" fontAlgn="b"/>
                      <a:r>
                        <a:rPr lang="en-US" sz="1000" b="0" i="0" u="none" strike="noStrike">
                          <a:latin typeface="Arial"/>
                        </a:rPr>
                        <a:t>96</a:t>
                      </a:r>
                    </a:p>
                  </a:txBody>
                  <a:tcPr marL="0" marR="0" marT="0" marB="0" anchor="b">
                    <a:lnL>
                      <a:noFill/>
                    </a:lnL>
                    <a:lnR>
                      <a:noFill/>
                    </a:lnR>
                    <a:lnT>
                      <a:noFill/>
                    </a:lnT>
                    <a:lnB>
                      <a:noFill/>
                    </a:lnB>
                  </a:tcPr>
                </a:tc>
                <a:tc>
                  <a:txBody>
                    <a:bodyPr/>
                    <a:lstStyle/>
                    <a:p>
                      <a:pPr algn="r" fontAlgn="b"/>
                      <a:r>
                        <a:rPr lang="en-US" sz="1000" b="0" i="0" u="none" strike="noStrike">
                          <a:latin typeface="Arial"/>
                        </a:rPr>
                        <a:t>379</a:t>
                      </a:r>
                    </a:p>
                  </a:txBody>
                  <a:tcPr marL="0" marR="0" marT="0" marB="0" anchor="b">
                    <a:lnL>
                      <a:noFill/>
                    </a:lnL>
                    <a:lnR>
                      <a:noFill/>
                    </a:lnR>
                    <a:lnT>
                      <a:noFill/>
                    </a:lnT>
                    <a:lnB>
                      <a:noFill/>
                    </a:lnB>
                  </a:tcPr>
                </a:tc>
                <a:tc>
                  <a:txBody>
                    <a:bodyPr/>
                    <a:lstStyle/>
                    <a:p>
                      <a:pPr algn="r" fontAlgn="b"/>
                      <a:r>
                        <a:rPr lang="en-US" sz="1000" b="0" i="0" u="none" strike="noStrike">
                          <a:latin typeface="Arial"/>
                        </a:rPr>
                        <a:t>62</a:t>
                      </a:r>
                    </a:p>
                  </a:txBody>
                  <a:tcPr marL="0" marR="0" marT="0" marB="0" anchor="b">
                    <a:lnL>
                      <a:noFill/>
                    </a:lnL>
                    <a:lnR>
                      <a:noFill/>
                    </a:lnR>
                    <a:lnT>
                      <a:noFill/>
                    </a:lnT>
                    <a:lnB>
                      <a:noFill/>
                    </a:lnB>
                  </a:tcPr>
                </a:tc>
                <a:tc>
                  <a:txBody>
                    <a:bodyPr/>
                    <a:lstStyle/>
                    <a:p>
                      <a:pPr algn="r" fontAlgn="b"/>
                      <a:r>
                        <a:rPr lang="en-US" sz="1000" b="0" i="0" u="none" strike="noStrike">
                          <a:latin typeface="Arial"/>
                        </a:rPr>
                        <a:t>27</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West</a:t>
                      </a:r>
                    </a:p>
                  </a:txBody>
                  <a:tcPr marL="0" marR="0" marT="0" marB="0" anchor="b">
                    <a:lnL>
                      <a:noFill/>
                    </a:lnL>
                    <a:lnR>
                      <a:noFill/>
                    </a:lnR>
                    <a:lnT>
                      <a:noFill/>
                    </a:lnT>
                    <a:lnB>
                      <a:noFill/>
                    </a:lnB>
                  </a:tcPr>
                </a:tc>
                <a:tc>
                  <a:txBody>
                    <a:bodyPr/>
                    <a:lstStyle/>
                    <a:p>
                      <a:pPr algn="r" fontAlgn="b"/>
                      <a:r>
                        <a:rPr lang="en-US" sz="1000" b="0" i="0" u="none" strike="noStrike">
                          <a:latin typeface="Arial"/>
                        </a:rPr>
                        <a:t>1,150</a:t>
                      </a:r>
                    </a:p>
                  </a:txBody>
                  <a:tcPr marL="0" marR="0" marT="0" marB="0" anchor="b">
                    <a:lnL>
                      <a:noFill/>
                    </a:lnL>
                    <a:lnR>
                      <a:noFill/>
                    </a:lnR>
                    <a:lnT>
                      <a:noFill/>
                    </a:lnT>
                    <a:lnB>
                      <a:noFill/>
                    </a:lnB>
                  </a:tcPr>
                </a:tc>
                <a:tc>
                  <a:txBody>
                    <a:bodyPr/>
                    <a:lstStyle/>
                    <a:p>
                      <a:pPr algn="r" fontAlgn="b"/>
                      <a:r>
                        <a:rPr lang="en-US" sz="1000" b="0" i="0" u="none" strike="noStrike">
                          <a:latin typeface="Arial"/>
                        </a:rPr>
                        <a:t>60</a:t>
                      </a:r>
                    </a:p>
                  </a:txBody>
                  <a:tcPr marL="0" marR="0" marT="0" marB="0" anchor="b">
                    <a:lnL>
                      <a:noFill/>
                    </a:lnL>
                    <a:lnR>
                      <a:noFill/>
                    </a:lnR>
                    <a:lnT>
                      <a:noFill/>
                    </a:lnT>
                    <a:lnB>
                      <a:noFill/>
                    </a:lnB>
                  </a:tcPr>
                </a:tc>
                <a:tc>
                  <a:txBody>
                    <a:bodyPr/>
                    <a:lstStyle/>
                    <a:p>
                      <a:pPr algn="r" fontAlgn="b"/>
                      <a:r>
                        <a:rPr lang="en-US" sz="1000" b="0" i="0" u="none" strike="noStrike">
                          <a:latin typeface="Arial"/>
                        </a:rPr>
                        <a:t>1,090</a:t>
                      </a:r>
                    </a:p>
                  </a:txBody>
                  <a:tcPr marL="0" marR="0" marT="0" marB="0" anchor="b">
                    <a:lnL>
                      <a:noFill/>
                    </a:lnL>
                    <a:lnR>
                      <a:noFill/>
                    </a:lnR>
                    <a:lnT>
                      <a:noFill/>
                    </a:lnT>
                    <a:lnB>
                      <a:noFill/>
                    </a:lnB>
                  </a:tcPr>
                </a:tc>
                <a:tc>
                  <a:txBody>
                    <a:bodyPr/>
                    <a:lstStyle/>
                    <a:p>
                      <a:pPr algn="r" fontAlgn="b"/>
                      <a:r>
                        <a:rPr lang="en-US" sz="1000" b="0" i="0" u="none" strike="noStrike">
                          <a:latin typeface="Arial"/>
                        </a:rPr>
                        <a:t>45</a:t>
                      </a:r>
                    </a:p>
                  </a:txBody>
                  <a:tcPr marL="0" marR="0" marT="0" marB="0" anchor="b">
                    <a:lnL>
                      <a:noFill/>
                    </a:lnL>
                    <a:lnR>
                      <a:noFill/>
                    </a:lnR>
                    <a:lnT>
                      <a:noFill/>
                    </a:lnT>
                    <a:lnB>
                      <a:noFill/>
                    </a:lnB>
                  </a:tcPr>
                </a:tc>
                <a:tc>
                  <a:txBody>
                    <a:bodyPr/>
                    <a:lstStyle/>
                    <a:p>
                      <a:pPr algn="r" fontAlgn="b"/>
                      <a:r>
                        <a:rPr lang="en-US" sz="1000" b="0" i="0" u="none" strike="noStrike">
                          <a:latin typeface="Arial"/>
                        </a:rPr>
                        <a:t>12</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Cantera</a:t>
                      </a:r>
                    </a:p>
                  </a:txBody>
                  <a:tcPr marL="0" marR="0" marT="0" marB="0" anchor="b">
                    <a:lnL>
                      <a:noFill/>
                    </a:lnL>
                    <a:lnR>
                      <a:noFill/>
                    </a:lnR>
                    <a:lnT>
                      <a:noFill/>
                    </a:lnT>
                    <a:lnB>
                      <a:noFill/>
                    </a:lnB>
                  </a:tcPr>
                </a:tc>
                <a:tc>
                  <a:txBody>
                    <a:bodyPr/>
                    <a:lstStyle/>
                    <a:p>
                      <a:pPr algn="r" fontAlgn="b"/>
                      <a:r>
                        <a:rPr lang="en-US" sz="1000" b="0" i="0" u="none" strike="noStrike">
                          <a:latin typeface="Arial"/>
                        </a:rPr>
                        <a:t>2,500</a:t>
                      </a:r>
                    </a:p>
                  </a:txBody>
                  <a:tcPr marL="0" marR="0" marT="0" marB="0" anchor="b">
                    <a:lnL>
                      <a:noFill/>
                    </a:lnL>
                    <a:lnR>
                      <a:noFill/>
                    </a:lnR>
                    <a:lnT>
                      <a:noFill/>
                    </a:lnT>
                    <a:lnB>
                      <a:noFill/>
                    </a:lnB>
                  </a:tcPr>
                </a:tc>
                <a:tc>
                  <a:txBody>
                    <a:bodyPr/>
                    <a:lstStyle/>
                    <a:p>
                      <a:pPr algn="r" fontAlgn="b"/>
                      <a:r>
                        <a:rPr lang="en-US" sz="1000" b="0" i="0" u="none" strike="noStrike">
                          <a:latin typeface="Arial"/>
                        </a:rPr>
                        <a:t>310</a:t>
                      </a:r>
                    </a:p>
                  </a:txBody>
                  <a:tcPr marL="0" marR="0" marT="0" marB="0" anchor="b">
                    <a:lnL>
                      <a:noFill/>
                    </a:lnL>
                    <a:lnR>
                      <a:noFill/>
                    </a:lnR>
                    <a:lnT>
                      <a:noFill/>
                    </a:lnT>
                    <a:lnB>
                      <a:noFill/>
                    </a:lnB>
                  </a:tcPr>
                </a:tc>
                <a:tc>
                  <a:txBody>
                    <a:bodyPr/>
                    <a:lstStyle/>
                    <a:p>
                      <a:pPr algn="r" fontAlgn="b"/>
                      <a:r>
                        <a:rPr lang="en-US" sz="1000" b="0" i="0" u="none" strike="noStrike">
                          <a:latin typeface="Arial"/>
                        </a:rPr>
                        <a:t>2,190</a:t>
                      </a:r>
                    </a:p>
                  </a:txBody>
                  <a:tcPr marL="0" marR="0" marT="0" marB="0" anchor="b">
                    <a:lnL>
                      <a:noFill/>
                    </a:lnL>
                    <a:lnR>
                      <a:noFill/>
                    </a:lnR>
                    <a:lnT>
                      <a:noFill/>
                    </a:lnT>
                    <a:lnB>
                      <a:noFill/>
                    </a:lnB>
                  </a:tcPr>
                </a:tc>
                <a:tc>
                  <a:txBody>
                    <a:bodyPr/>
                    <a:lstStyle/>
                    <a:p>
                      <a:pPr algn="r" fontAlgn="b"/>
                      <a:r>
                        <a:rPr lang="en-US" sz="1000" b="0" i="0" u="none" strike="noStrike">
                          <a:latin typeface="Arial"/>
                        </a:rPr>
                        <a:t>95</a:t>
                      </a:r>
                    </a:p>
                  </a:txBody>
                  <a:tcPr marL="0" marR="0" marT="0" marB="0" anchor="b">
                    <a:lnL>
                      <a:noFill/>
                    </a:lnL>
                    <a:lnR>
                      <a:noFill/>
                    </a:lnR>
                    <a:lnT>
                      <a:noFill/>
                    </a:lnT>
                    <a:lnB>
                      <a:noFill/>
                    </a:lnB>
                  </a:tcPr>
                </a:tc>
                <a:tc>
                  <a:txBody>
                    <a:bodyPr/>
                    <a:lstStyle/>
                    <a:p>
                      <a:pPr algn="r" fontAlgn="b"/>
                      <a:r>
                        <a:rPr lang="en-US" sz="1000" b="0" i="0" u="none" strike="noStrike" dirty="0">
                          <a:latin typeface="Arial"/>
                        </a:rPr>
                        <a:t>134</a:t>
                      </a:r>
                    </a:p>
                  </a:txBody>
                  <a:tcPr marL="0" marR="0" marT="0"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HOA Financial Position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5" name="Table 4"/>
          <p:cNvGraphicFramePr>
            <a:graphicFrameLocks noGrp="1"/>
          </p:cNvGraphicFramePr>
          <p:nvPr/>
        </p:nvGraphicFramePr>
        <p:xfrm>
          <a:off x="2286000" y="1295400"/>
          <a:ext cx="5791199" cy="5029200"/>
        </p:xfrm>
        <a:graphic>
          <a:graphicData uri="http://schemas.openxmlformats.org/drawingml/2006/table">
            <a:tbl>
              <a:tblPr/>
              <a:tblGrid>
                <a:gridCol w="275267"/>
                <a:gridCol w="190570"/>
                <a:gridCol w="3493777"/>
                <a:gridCol w="1355161"/>
                <a:gridCol w="238212"/>
                <a:gridCol w="238212"/>
              </a:tblGrid>
              <a:tr h="275992">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7599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ASSETS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16,356.61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 - Wall Maint Fund (CD)</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22,200.00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A/R Unpaid Dues (0 Homes)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599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LIABILITIES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599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Master HOA Payable - 2013</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2014 Prepaid HOA Dues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Wall Maint Fund</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(22,200.00)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Water Through Feb 2014</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(2,750.00)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Lawn Through Feb 2014</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(8,236.00)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Insurance Through Feb 2014</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Other Through Feb 2014</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(2,170.00)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EQUITY - NET ASSETS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3,200.61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599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066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Alternative HOA Management?</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sz="1600" dirty="0" smtClean="0"/>
              <a:t>Many HOA’s outsource their management to a third party company with expertise.  </a:t>
            </a:r>
          </a:p>
          <a:p>
            <a:pPr marL="82296" indent="0">
              <a:buNone/>
            </a:pPr>
            <a:endParaRPr lang="en-US" sz="1600" dirty="0"/>
          </a:p>
          <a:p>
            <a:pPr marL="82296" indent="0">
              <a:buNone/>
            </a:pPr>
            <a:r>
              <a:rPr lang="en-US" sz="1600" dirty="0" smtClean="0"/>
              <a:t>There are downsides to this alternative:</a:t>
            </a:r>
          </a:p>
          <a:p>
            <a:pPr marL="596646" indent="-514350">
              <a:buFont typeface="Wingdings 2"/>
              <a:buAutoNum type="alphaLcParenR"/>
            </a:pPr>
            <a:r>
              <a:rPr lang="en-US" sz="1600" dirty="0"/>
              <a:t>The cost of these services is approximately $8,000 per year – or an additional $72 per homeowner.</a:t>
            </a:r>
          </a:p>
          <a:p>
            <a:pPr marL="596646" indent="-514350">
              <a:buAutoNum type="alphaLcParenR"/>
            </a:pPr>
            <a:r>
              <a:rPr lang="en-US" sz="1600" dirty="0" smtClean="0"/>
              <a:t>Management company is likely to be significantly more conservative on the application of covenants.</a:t>
            </a:r>
          </a:p>
          <a:p>
            <a:pPr marL="596646" indent="-514350">
              <a:buAutoNum type="alphaLcParenR"/>
            </a:pPr>
            <a:r>
              <a:rPr lang="en-US" sz="1600" dirty="0" smtClean="0"/>
              <a:t>Late fees would be more strictly applied (and much more severe).</a:t>
            </a:r>
          </a:p>
          <a:p>
            <a:pPr marL="596646" indent="-514350">
              <a:buFont typeface="Wingdings 2"/>
              <a:buAutoNum type="alphaLcParenR"/>
            </a:pPr>
            <a:r>
              <a:rPr lang="en-US" sz="1600" dirty="0"/>
              <a:t>Resale certificates are $270 instead of $50.</a:t>
            </a:r>
          </a:p>
          <a:p>
            <a:pPr marL="596646" indent="-514350">
              <a:buAutoNum type="alphaLcParenR"/>
            </a:pPr>
            <a:endParaRPr lang="en-US" sz="1600" dirty="0"/>
          </a:p>
          <a:p>
            <a:pPr marL="82296" indent="0">
              <a:buNone/>
            </a:pPr>
            <a:r>
              <a:rPr lang="en-US" sz="1600" dirty="0" smtClean="0"/>
              <a:t>There are also upsides:</a:t>
            </a:r>
          </a:p>
          <a:p>
            <a:pPr marL="596646" indent="-514350">
              <a:buAutoNum type="alphaLcParenR"/>
            </a:pPr>
            <a:r>
              <a:rPr lang="en-US" sz="1600" dirty="0" smtClean="0"/>
              <a:t>Homeowners would have a more “businesslike” experience with the HOA. </a:t>
            </a:r>
          </a:p>
          <a:p>
            <a:pPr marL="596646" indent="-514350">
              <a:buAutoNum type="alphaLcParenR"/>
            </a:pPr>
            <a:r>
              <a:rPr lang="en-US" sz="1600" dirty="0" smtClean="0"/>
              <a:t>The HOA would be more “patrolled” in terms of covenant violations.</a:t>
            </a:r>
          </a:p>
          <a:p>
            <a:pPr marL="596646" indent="-514350">
              <a:buAutoNum type="alphaLcParenR"/>
            </a:pPr>
            <a:r>
              <a:rPr lang="en-US" sz="1600" dirty="0" smtClean="0"/>
              <a:t>Homeowners who fail to pay dues would be pursued via more formal methods (collection letters and attorney letters instead of door knocking).</a:t>
            </a:r>
            <a:endParaRPr lang="en-US" sz="1600" dirty="0"/>
          </a:p>
        </p:txBody>
      </p:sp>
    </p:spTree>
    <p:extLst>
      <p:ext uri="{BB962C8B-B14F-4D97-AF65-F5344CB8AC3E}">
        <p14:creationId xmlns:p14="http://schemas.microsoft.com/office/powerpoint/2010/main" xmlns="" val="5453867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Wish List (Pending Projects)</a:t>
            </a:r>
            <a:endParaRPr lang="en-US" dirty="0"/>
          </a:p>
        </p:txBody>
      </p:sp>
      <p:sp>
        <p:nvSpPr>
          <p:cNvPr id="3" name="Content Placeholder 2"/>
          <p:cNvSpPr>
            <a:spLocks noGrp="1"/>
          </p:cNvSpPr>
          <p:nvPr>
            <p:ph idx="1"/>
          </p:nvPr>
        </p:nvSpPr>
        <p:spPr>
          <a:xfrm>
            <a:off x="1435608" y="1905000"/>
            <a:ext cx="7498080" cy="4343400"/>
          </a:xfrm>
        </p:spPr>
        <p:txBody>
          <a:bodyPr/>
          <a:lstStyle/>
          <a:p>
            <a:r>
              <a:rPr lang="en-US" dirty="0" smtClean="0"/>
              <a:t>Security cameras and additional lighting at entrances</a:t>
            </a:r>
          </a:p>
          <a:p>
            <a:pPr lvl="1"/>
            <a:r>
              <a:rPr lang="en-US" sz="2000" dirty="0" smtClean="0"/>
              <a:t>Significant cost</a:t>
            </a:r>
          </a:p>
          <a:p>
            <a:pPr lvl="1"/>
            <a:r>
              <a:rPr lang="en-US" sz="2000" dirty="0" smtClean="0"/>
              <a:t>No electrical access to HOA</a:t>
            </a:r>
          </a:p>
          <a:p>
            <a:pPr lvl="1"/>
            <a:r>
              <a:rPr lang="en-US" sz="2000" dirty="0" smtClean="0"/>
              <a:t>There is an alternative – will be discussed later.</a:t>
            </a:r>
          </a:p>
          <a:p>
            <a:r>
              <a:rPr lang="en-US" dirty="0" smtClean="0"/>
              <a:t>Other Suggestions?</a:t>
            </a:r>
          </a:p>
          <a:p>
            <a:endParaRPr lang="en-US" dirty="0" smtClean="0"/>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Neighborhood</a:t>
            </a:r>
          </a:p>
          <a:p>
            <a:pPr algn="ctr">
              <a:buNone/>
            </a:pPr>
            <a:r>
              <a:rPr lang="en-US" sz="6000" dirty="0" smtClean="0">
                <a:latin typeface="Arial Black" pitchFamily="34" charset="0"/>
              </a:rPr>
              <a:t>Crime Watch</a:t>
            </a:r>
          </a:p>
          <a:p>
            <a:pPr algn="ctr">
              <a:buNone/>
            </a:pPr>
            <a:r>
              <a:rPr lang="en-US" sz="6000" dirty="0" smtClean="0">
                <a:latin typeface="Arial Black" pitchFamily="34" charset="0"/>
              </a:rPr>
              <a:t>Presentation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848600" cy="5867400"/>
          </a:xfrm>
        </p:spPr>
        <p:txBody>
          <a:bodyPr>
            <a:normAutofit/>
          </a:bodyPr>
          <a:lstStyle/>
          <a:p>
            <a:pPr algn="ctr">
              <a:buNone/>
            </a:pPr>
            <a:r>
              <a:rPr lang="en-US" sz="4000" dirty="0" smtClean="0"/>
              <a:t>BEFORE WE BEGIN</a:t>
            </a:r>
          </a:p>
          <a:p>
            <a:pPr algn="ctr">
              <a:buNone/>
            </a:pPr>
            <a:endParaRPr lang="en-US" sz="2400" dirty="0" smtClean="0"/>
          </a:p>
          <a:p>
            <a:r>
              <a:rPr lang="en-US" sz="2800" dirty="0" smtClean="0"/>
              <a:t>Did you sign the voting/attendance list?</a:t>
            </a:r>
          </a:p>
          <a:p>
            <a:pPr lvl="1"/>
            <a:r>
              <a:rPr lang="en-US" sz="2400" dirty="0" smtClean="0"/>
              <a:t>If not, please do so now.</a:t>
            </a:r>
          </a:p>
          <a:p>
            <a:pPr lvl="1"/>
            <a:r>
              <a:rPr lang="en-US" sz="2400" dirty="0" smtClean="0"/>
              <a:t>One signature is required for each address present.</a:t>
            </a:r>
          </a:p>
          <a:p>
            <a:pPr lvl="1"/>
            <a:r>
              <a:rPr lang="en-US" sz="2400" dirty="0" smtClean="0"/>
              <a:t>This list is used to verify our ballot totals for the election of the board at the end of this meeting.</a:t>
            </a:r>
          </a:p>
          <a:p>
            <a:pPr lvl="1"/>
            <a:r>
              <a:rPr lang="en-US" sz="2400" dirty="0" smtClean="0"/>
              <a:t>Each address is allowed one vote/one ballot.</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 La Bandera</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La Bandera HOA has an organized Benbrook Neighborhood Watch program. Members are constantly on the lookout for suspicious activity, open garage doors, unusual cars not normally in the neighborhood, and other various signs of possible criminal activity. </a:t>
            </a:r>
          </a:p>
          <a:p>
            <a:r>
              <a:rPr lang="en-US" dirty="0" smtClean="0"/>
              <a:t>If you happen to spot anything suspicious please do not hesitate to call the City of Benbrook at </a:t>
            </a:r>
            <a:r>
              <a:rPr lang="en-US" b="1" u="sng" dirty="0" smtClean="0"/>
              <a:t>817-249-4803</a:t>
            </a:r>
            <a:r>
              <a:rPr lang="en-US" dirty="0" smtClean="0"/>
              <a:t> or dial 911 if it is an emergency. </a:t>
            </a:r>
          </a:p>
          <a:p>
            <a:r>
              <a:rPr lang="en-US" dirty="0" smtClean="0"/>
              <a:t>If you are interested in volunteering please contact the HOA.</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Neighborhood Division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3" name="Picture 2"/>
          <p:cNvPicPr>
            <a:picLocks noChangeAspect="1" noChangeArrowheads="1"/>
          </p:cNvPicPr>
          <p:nvPr/>
        </p:nvPicPr>
        <p:blipFill>
          <a:blip r:embed="rId2" cstate="print"/>
          <a:srcRect/>
          <a:stretch>
            <a:fillRect/>
          </a:stretch>
        </p:blipFill>
        <p:spPr bwMode="auto">
          <a:xfrm>
            <a:off x="1143000" y="1524000"/>
            <a:ext cx="7839075" cy="4152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Bandera Camera Movement</a:t>
            </a:r>
            <a:endParaRPr lang="en-US" dirty="0"/>
          </a:p>
        </p:txBody>
      </p:sp>
      <p:sp>
        <p:nvSpPr>
          <p:cNvPr id="3" name="Content Placeholder 2"/>
          <p:cNvSpPr>
            <a:spLocks noGrp="1"/>
          </p:cNvSpPr>
          <p:nvPr>
            <p:ph idx="1"/>
          </p:nvPr>
        </p:nvSpPr>
        <p:spPr>
          <a:xfrm>
            <a:off x="1435608" y="1447800"/>
            <a:ext cx="5422392" cy="4800600"/>
          </a:xfrm>
        </p:spPr>
        <p:txBody>
          <a:bodyPr/>
          <a:lstStyle/>
          <a:p>
            <a:r>
              <a:rPr lang="en-US" dirty="0">
                <a:hlinkClick r:id="rId2"/>
              </a:rPr>
              <a:t>http://www.wansview.com</a:t>
            </a:r>
            <a:r>
              <a:rPr lang="en-US" dirty="0" smtClean="0">
                <a:hlinkClick r:id="rId2"/>
              </a:rPr>
              <a:t>/</a:t>
            </a:r>
            <a:endParaRPr lang="en-US" dirty="0" smtClean="0"/>
          </a:p>
          <a:p>
            <a:r>
              <a:rPr lang="en-US" dirty="0" smtClean="0"/>
              <a:t>NCB-541 - $55 on Amazon</a:t>
            </a:r>
          </a:p>
          <a:p>
            <a:r>
              <a:rPr lang="en-US" dirty="0" smtClean="0"/>
              <a:t>Requires </a:t>
            </a:r>
            <a:r>
              <a:rPr lang="en-US" dirty="0" err="1" smtClean="0"/>
              <a:t>WiFi</a:t>
            </a:r>
            <a:endParaRPr lang="en-US" dirty="0" smtClean="0"/>
          </a:p>
          <a:p>
            <a:r>
              <a:rPr lang="en-US" dirty="0" smtClean="0"/>
              <a:t>Motion Detection sends pictures to website which can later be reviewed by local police</a:t>
            </a:r>
          </a:p>
          <a:p>
            <a:endParaRPr lang="en-US" dirty="0"/>
          </a:p>
          <a:p>
            <a:pPr marL="82296" indent="0">
              <a:buNone/>
            </a:pP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27390" y="1295400"/>
            <a:ext cx="1776249" cy="1981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22065" y="3733801"/>
            <a:ext cx="1681574" cy="19811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95963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Architectural</a:t>
            </a:r>
          </a:p>
          <a:p>
            <a:pPr algn="ctr">
              <a:buNone/>
            </a:pPr>
            <a:r>
              <a:rPr lang="en-US" sz="6000" dirty="0" smtClean="0">
                <a:latin typeface="Arial Black" pitchFamily="34" charset="0"/>
              </a:rPr>
              <a:t>Control</a:t>
            </a:r>
          </a:p>
          <a:p>
            <a:pPr algn="ctr">
              <a:buNone/>
            </a:pPr>
            <a:r>
              <a:rPr lang="en-US" sz="6000" dirty="0" smtClean="0">
                <a:latin typeface="Arial Black" pitchFamily="34" charset="0"/>
              </a:rPr>
              <a:t>Committee (ACC)</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 Member </a:t>
            </a:r>
            <a:r>
              <a:rPr lang="en-US" smtClean="0"/>
              <a:t>Duites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purpose of the ACC is to assure that any installation, construction, or alteration of any structure is in conformity and harmony of external design and general quality of the subdivision.</a:t>
            </a:r>
          </a:p>
          <a:p>
            <a:r>
              <a:rPr lang="en-US" dirty="0" smtClean="0"/>
              <a:t>No structure shall be commenced, erected, placed, moved onto, or permitted to remain on any lot, nor shall any existing structure or lot, including without limitation, any change of exterior color, unless plans and specifications therefore shall have been submitted to and approved in writing by the ACC.</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0B04A3D-F79B-4C5F-9089-A0BC032C78C4}" type="slidenum">
              <a:rPr lang="en-US"/>
              <a:pPr/>
              <a:t>25</a:t>
            </a:fld>
            <a:endParaRPr lang="en-US"/>
          </a:p>
        </p:txBody>
      </p:sp>
      <p:sp>
        <p:nvSpPr>
          <p:cNvPr id="180230" name="Rectangle 6"/>
          <p:cNvSpPr>
            <a:spLocks noChangeArrowheads="1"/>
          </p:cNvSpPr>
          <p:nvPr/>
        </p:nvSpPr>
        <p:spPr bwMode="auto">
          <a:xfrm>
            <a:off x="1371600" y="2667000"/>
            <a:ext cx="7315200" cy="1323439"/>
          </a:xfrm>
          <a:prstGeom prst="rect">
            <a:avLst/>
          </a:prstGeom>
          <a:noFill/>
          <a:ln w="9525">
            <a:noFill/>
            <a:miter lim="800000"/>
            <a:headEnd/>
            <a:tailEnd/>
          </a:ln>
          <a:effectLst/>
        </p:spPr>
        <p:txBody>
          <a:bodyPr wrap="square">
            <a:spAutoFit/>
          </a:bodyPr>
          <a:lstStyle/>
          <a:p>
            <a:pPr algn="ctr">
              <a:spcBef>
                <a:spcPct val="20000"/>
              </a:spcBef>
            </a:pPr>
            <a:r>
              <a:rPr lang="en-US" sz="8000" dirty="0" smtClean="0"/>
              <a:t>Questions?</a:t>
            </a:r>
            <a:endParaRPr lang="en-US" sz="8000"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Election of </a:t>
            </a:r>
          </a:p>
          <a:p>
            <a:pPr algn="ctr">
              <a:buNone/>
            </a:pPr>
            <a:r>
              <a:rPr lang="en-US" sz="6000" dirty="0" smtClean="0">
                <a:latin typeface="Arial Black" pitchFamily="34" charset="0"/>
              </a:rPr>
              <a:t>2013 – 2014 Board Members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467600" cy="5897563"/>
          </a:xfrm>
        </p:spPr>
        <p:txBody>
          <a:bodyPr>
            <a:normAutofit/>
          </a:bodyPr>
          <a:lstStyle/>
          <a:p>
            <a:pPr algn="ctr">
              <a:buNone/>
            </a:pPr>
            <a:r>
              <a:rPr lang="en-US" sz="4400" dirty="0" smtClean="0"/>
              <a:t>AGENDA</a:t>
            </a:r>
          </a:p>
          <a:p>
            <a:r>
              <a:rPr lang="en-US" sz="2800" dirty="0" smtClean="0"/>
              <a:t>Introduce board and committee members</a:t>
            </a:r>
          </a:p>
          <a:p>
            <a:r>
              <a:rPr lang="en-US" sz="2800" dirty="0" smtClean="0"/>
              <a:t>Review of past 12 months HOA actions</a:t>
            </a:r>
          </a:p>
          <a:p>
            <a:r>
              <a:rPr lang="en-US" sz="2800" dirty="0" smtClean="0"/>
              <a:t>Financial statements and forecast</a:t>
            </a:r>
          </a:p>
          <a:p>
            <a:r>
              <a:rPr lang="en-US" sz="2800" dirty="0" smtClean="0"/>
              <a:t>Review </a:t>
            </a:r>
            <a:r>
              <a:rPr lang="en-US" sz="2800" dirty="0" smtClean="0"/>
              <a:t>Protect La Bandera (Neighborhood Watch Program) </a:t>
            </a:r>
          </a:p>
          <a:p>
            <a:r>
              <a:rPr lang="en-US" sz="2800" dirty="0" smtClean="0"/>
              <a:t>Review Architectural Control Committee (ACC)</a:t>
            </a:r>
          </a:p>
          <a:p>
            <a:r>
              <a:rPr lang="en-US" sz="2800" dirty="0" smtClean="0"/>
              <a:t>Election of 2013 – 2014 board members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Introduce Board,</a:t>
            </a:r>
          </a:p>
          <a:p>
            <a:pPr algn="ctr">
              <a:buNone/>
            </a:pPr>
            <a:r>
              <a:rPr lang="en-US" sz="6000" dirty="0" smtClean="0">
                <a:latin typeface="Arial Black" pitchFamily="34" charset="0"/>
              </a:rPr>
              <a:t>ACC, and Protect</a:t>
            </a:r>
          </a:p>
          <a:p>
            <a:pPr algn="ctr">
              <a:buNone/>
            </a:pPr>
            <a:r>
              <a:rPr lang="en-US" sz="6000" dirty="0" smtClean="0">
                <a:latin typeface="Arial Black" pitchFamily="34" charset="0"/>
              </a:rPr>
              <a:t>La Bandera</a:t>
            </a:r>
          </a:p>
          <a:p>
            <a:pPr algn="ctr">
              <a:buNone/>
            </a:pPr>
            <a:r>
              <a:rPr lang="en-US" sz="6000" dirty="0" smtClean="0">
                <a:latin typeface="Arial Black" pitchFamily="34" charset="0"/>
              </a:rPr>
              <a:t>Members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498080" cy="4800600"/>
          </a:xfrm>
        </p:spPr>
        <p:txBody>
          <a:bodyPr/>
          <a:lstStyle/>
          <a:p>
            <a:pPr algn="ctr">
              <a:buNone/>
            </a:pPr>
            <a:r>
              <a:rPr lang="en-US" sz="4000" dirty="0" smtClean="0"/>
              <a:t>CURRENT BOARD MEMBERS</a:t>
            </a:r>
          </a:p>
          <a:p>
            <a:pPr>
              <a:buNone/>
            </a:pPr>
            <a:endParaRPr lang="en-US" dirty="0" smtClean="0"/>
          </a:p>
          <a:p>
            <a:pPr>
              <a:buNone/>
              <a:tabLst>
                <a:tab pos="7315200" algn="r"/>
              </a:tabLst>
            </a:pPr>
            <a:r>
              <a:rPr lang="en-US" sz="2800" dirty="0" smtClean="0"/>
              <a:t>President: 	George Foster</a:t>
            </a:r>
          </a:p>
          <a:p>
            <a:pPr>
              <a:buNone/>
              <a:tabLst>
                <a:tab pos="7315200" algn="r"/>
              </a:tabLst>
            </a:pPr>
            <a:r>
              <a:rPr lang="en-US" sz="2800" dirty="0" smtClean="0"/>
              <a:t>Vice-President: 	Ken Hassler</a:t>
            </a:r>
          </a:p>
          <a:p>
            <a:pPr>
              <a:buNone/>
              <a:tabLst>
                <a:tab pos="7315200" algn="r"/>
              </a:tabLst>
            </a:pPr>
            <a:r>
              <a:rPr lang="en-US" sz="2800" dirty="0" smtClean="0"/>
              <a:t>Treasurer: 	Nathan Head</a:t>
            </a:r>
          </a:p>
          <a:p>
            <a:pPr>
              <a:buNone/>
              <a:tabLst>
                <a:tab pos="7315200" algn="r"/>
              </a:tabLst>
            </a:pPr>
            <a:r>
              <a:rPr lang="en-US" sz="2800" dirty="0" smtClean="0"/>
              <a:t>Secretary: 	Donna LaVanway</a:t>
            </a:r>
          </a:p>
          <a:p>
            <a:pPr>
              <a:buNone/>
              <a:tabLst>
                <a:tab pos="7315200" algn="r"/>
              </a:tabLst>
            </a:pPr>
            <a:r>
              <a:rPr lang="en-US" sz="2800" dirty="0" smtClean="0"/>
              <a:t>Member-At-Large: 	James Michael</a:t>
            </a:r>
          </a:p>
          <a:p>
            <a:pPr>
              <a:buNone/>
              <a:tabLst>
                <a:tab pos="7315200" algn="r"/>
              </a:tabLst>
            </a:pPr>
            <a:endParaRPr lang="en-US" sz="2800"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7790688" cy="5715000"/>
          </a:xfrm>
        </p:spPr>
        <p:txBody>
          <a:bodyPr>
            <a:normAutofit/>
          </a:bodyPr>
          <a:lstStyle/>
          <a:p>
            <a:pPr algn="ctr">
              <a:buNone/>
            </a:pPr>
            <a:r>
              <a:rPr lang="en-US" sz="4000" dirty="0" smtClean="0"/>
              <a:t>ARCHITECTUAL CONTROL COMMITTEE (ACC)</a:t>
            </a:r>
          </a:p>
          <a:p>
            <a:pPr algn="ctr">
              <a:buNone/>
            </a:pPr>
            <a:endParaRPr lang="en-US" sz="4000" dirty="0" smtClean="0"/>
          </a:p>
          <a:p>
            <a:pPr algn="ctr">
              <a:buNone/>
            </a:pPr>
            <a:r>
              <a:rPr lang="en-US" dirty="0" smtClean="0"/>
              <a:t>We need volunteers</a:t>
            </a:r>
          </a:p>
          <a:p>
            <a:pPr algn="ctr">
              <a:buNone/>
            </a:pPr>
            <a:endParaRPr lang="en-US" dirty="0" smtClean="0"/>
          </a:p>
          <a:p>
            <a:pPr algn="ctr">
              <a:buNone/>
            </a:pPr>
            <a:r>
              <a:rPr lang="en-US" sz="4000" dirty="0" smtClean="0"/>
              <a:t>PROTECT LA BANDERA</a:t>
            </a:r>
          </a:p>
          <a:p>
            <a:pPr algn="ctr">
              <a:buNone/>
            </a:pPr>
            <a:endParaRPr lang="en-US" dirty="0" smtClean="0"/>
          </a:p>
          <a:p>
            <a:pPr algn="ctr">
              <a:buNone/>
            </a:pPr>
            <a:r>
              <a:rPr lang="en-US" dirty="0" smtClean="0"/>
              <a:t>We need volunteers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of Past 12 Months’ Board Actions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0"/>
            <a:ext cx="7620000" cy="838199"/>
          </a:xfrm>
        </p:spPr>
        <p:txBody>
          <a:bodyPr>
            <a:normAutofit/>
          </a:bodyPr>
          <a:lstStyle/>
          <a:p>
            <a:r>
              <a:rPr lang="en-US" dirty="0" smtClean="0"/>
              <a:t>Board Actions 2012-2013</a:t>
            </a:r>
            <a:endParaRPr lang="en-US" dirty="0"/>
          </a:p>
        </p:txBody>
      </p:sp>
      <p:sp>
        <p:nvSpPr>
          <p:cNvPr id="3" name="Subtitle 2"/>
          <p:cNvSpPr>
            <a:spLocks noGrp="1"/>
          </p:cNvSpPr>
          <p:nvPr>
            <p:ph type="subTitle" idx="1"/>
          </p:nvPr>
        </p:nvSpPr>
        <p:spPr>
          <a:xfrm>
            <a:off x="1143000" y="1295400"/>
            <a:ext cx="7848600" cy="4800600"/>
          </a:xfrm>
        </p:spPr>
        <p:txBody>
          <a:bodyPr>
            <a:normAutofit/>
          </a:bodyPr>
          <a:lstStyle/>
          <a:p>
            <a:pPr marL="341313" indent="-287338">
              <a:buFont typeface="Arial" pitchFamily="34" charset="0"/>
              <a:buChar char="•"/>
            </a:pPr>
            <a:r>
              <a:rPr lang="en-US" sz="2400" dirty="0" smtClean="0"/>
              <a:t>Repair sprinkler systems from unknown damage; likely caused by vehicles driving off roadway.</a:t>
            </a:r>
          </a:p>
          <a:p>
            <a:pPr marL="341313" indent="-287338">
              <a:buFont typeface="Arial" pitchFamily="34" charset="0"/>
              <a:buChar char="•"/>
            </a:pPr>
            <a:r>
              <a:rPr lang="en-US" sz="2400" dirty="0" smtClean="0"/>
              <a:t>Selected new lawn care maintenance company – Jake’s Lawn Care.  Their contract began </a:t>
            </a:r>
            <a:r>
              <a:rPr lang="en-US" sz="2400" dirty="0" smtClean="0"/>
              <a:t>March </a:t>
            </a:r>
            <a:r>
              <a:rPr lang="en-US" sz="2400" dirty="0" smtClean="0"/>
              <a:t>1</a:t>
            </a:r>
            <a:r>
              <a:rPr lang="en-US" sz="2400" baseline="30000" dirty="0" smtClean="0"/>
              <a:t>st</a:t>
            </a:r>
            <a:r>
              <a:rPr lang="en-US" sz="2400" dirty="0" smtClean="0"/>
              <a:t>.</a:t>
            </a:r>
          </a:p>
          <a:p>
            <a:pPr marL="341313" indent="-287338">
              <a:buFont typeface="Arial" pitchFamily="34" charset="0"/>
              <a:buChar char="•"/>
            </a:pPr>
            <a:r>
              <a:rPr lang="en-US" sz="2400" dirty="0" smtClean="0"/>
              <a:t>Renewed annual insurance contracts – there was no increase in premium.</a:t>
            </a:r>
          </a:p>
          <a:p>
            <a:pPr marL="341313" indent="-287338">
              <a:buFont typeface="Arial" pitchFamily="34" charset="0"/>
              <a:buChar char="•"/>
            </a:pPr>
            <a:r>
              <a:rPr lang="en-US" sz="2400" dirty="0" smtClean="0"/>
              <a:t>Reviewed various ACC requests.</a:t>
            </a:r>
          </a:p>
          <a:p>
            <a:pPr marL="341313" indent="-287338">
              <a:buFont typeface="Arial" pitchFamily="34" charset="0"/>
              <a:buChar char="•"/>
            </a:pPr>
            <a:r>
              <a:rPr lang="en-US" sz="2400" dirty="0" smtClean="0"/>
              <a:t>Attended meetings promoting our Neighborhood Watch.</a:t>
            </a:r>
          </a:p>
          <a:p>
            <a:pPr marL="341313" indent="-287338">
              <a:buFont typeface="Arial" pitchFamily="34" charset="0"/>
              <a:buChar char="•"/>
            </a:pPr>
            <a:r>
              <a:rPr lang="en-US" sz="2400" dirty="0" smtClean="0"/>
              <a:t>Created a Nextdoor.com Social Network presence. </a:t>
            </a:r>
          </a:p>
          <a:p>
            <a:pPr marL="341313" indent="-287338">
              <a:buFont typeface="Arial" pitchFamily="34" charset="0"/>
              <a:buChar char="•"/>
            </a:pPr>
            <a:endParaRPr lang="en-US" sz="2400" dirty="0" smtClean="0"/>
          </a:p>
          <a:p>
            <a:pPr marL="341313" indent="-287338">
              <a:buFont typeface="Arial" pitchFamily="34" charset="0"/>
              <a:buChar char="•"/>
            </a:pPr>
            <a:endParaRPr lang="en-US" sz="2400" dirty="0" smtClean="0"/>
          </a:p>
          <a:p>
            <a:pPr algn="l"/>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8153400" cy="792162"/>
          </a:xfrm>
        </p:spPr>
        <p:txBody>
          <a:bodyPr>
            <a:noAutofit/>
          </a:bodyPr>
          <a:lstStyle/>
          <a:p>
            <a:pPr algn="ctr"/>
            <a:r>
              <a:rPr lang="en-US" sz="3500" dirty="0" smtClean="0">
                <a:latin typeface="Comic Sans MS" pitchFamily="66" charset="0"/>
              </a:rPr>
              <a:t>http://labanderaphase3.org/</a:t>
            </a:r>
            <a:br>
              <a:rPr lang="en-US" sz="3500" dirty="0" smtClean="0">
                <a:latin typeface="Comic Sans MS" pitchFamily="66" charset="0"/>
              </a:rPr>
            </a:br>
            <a:r>
              <a:rPr lang="en-US" sz="1600" dirty="0" smtClean="0">
                <a:latin typeface="Comic Sans MS" pitchFamily="66" charset="0"/>
              </a:rPr>
              <a:t>http://www.facebook.com/lb3hoa </a:t>
            </a:r>
            <a:endParaRPr lang="en-US" sz="1600" dirty="0">
              <a:latin typeface="Comic Sans MS" pitchFamily="66"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447800" y="1295400"/>
            <a:ext cx="7010400" cy="5250547"/>
          </a:xfrm>
          <a:prstGeom prst="rect">
            <a:avLst/>
          </a:prstGeom>
          <a:noFill/>
          <a:ln w="9525">
            <a:noFill/>
            <a:miter lim="800000"/>
            <a:headEnd/>
            <a:tailEnd/>
          </a:ln>
        </p:spPr>
      </p:pic>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579</TotalTime>
  <Words>1000</Words>
  <Application>Microsoft Office PowerPoint</Application>
  <PresentationFormat>On-screen Show (4:3)</PresentationFormat>
  <Paragraphs>914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Slide 1</vt:lpstr>
      <vt:lpstr>Slide 2</vt:lpstr>
      <vt:lpstr>Slide 3</vt:lpstr>
      <vt:lpstr>Slide 4</vt:lpstr>
      <vt:lpstr>Slide 5</vt:lpstr>
      <vt:lpstr>Slide 6</vt:lpstr>
      <vt:lpstr>Slide 7</vt:lpstr>
      <vt:lpstr>Board Actions 2012-2013</vt:lpstr>
      <vt:lpstr>http://labanderaphase3.org/ http://www.facebook.com/lb3hoa </vt:lpstr>
      <vt:lpstr>www.NextDoor.com</vt:lpstr>
      <vt:lpstr>Slide 11</vt:lpstr>
      <vt:lpstr>HOA Collected all Prior Year Dues</vt:lpstr>
      <vt:lpstr>HOA  Actual vs. Budget</vt:lpstr>
      <vt:lpstr>HOA Budget - $225 Dues</vt:lpstr>
      <vt:lpstr>HOA Dues – Do they seem high?</vt:lpstr>
      <vt:lpstr>HOA Financial Position</vt:lpstr>
      <vt:lpstr>Alternative HOA Management?</vt:lpstr>
      <vt:lpstr>Wish List (Pending Projects)</vt:lpstr>
      <vt:lpstr>Slide 19</vt:lpstr>
      <vt:lpstr>Protect La Bandera</vt:lpstr>
      <vt:lpstr>Current Neighborhood Division</vt:lpstr>
      <vt:lpstr>Bandera Camera Movement</vt:lpstr>
      <vt:lpstr>Slide 23</vt:lpstr>
      <vt:lpstr>ACC Member Duites</vt:lpstr>
      <vt:lpstr>Slide 25</vt:lpstr>
      <vt:lpstr>Slide 26</vt:lpstr>
    </vt:vector>
  </TitlesOfParts>
  <Company>Lockheed Martin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Actions  </dc:title>
  <dc:creator>grierjd</dc:creator>
  <cp:lastModifiedBy>Nathan Head</cp:lastModifiedBy>
  <cp:revision>132</cp:revision>
  <dcterms:created xsi:type="dcterms:W3CDTF">2010-03-15T19:24:14Z</dcterms:created>
  <dcterms:modified xsi:type="dcterms:W3CDTF">2013-04-16T22:34:42Z</dcterms:modified>
</cp:coreProperties>
</file>