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77" r:id="rId11"/>
    <p:sldId id="278" r:id="rId12"/>
    <p:sldId id="279" r:id="rId13"/>
    <p:sldId id="280" r:id="rId14"/>
    <p:sldId id="297" r:id="rId15"/>
    <p:sldId id="281" r:id="rId16"/>
    <p:sldId id="298" r:id="rId17"/>
    <p:sldId id="294" r:id="rId18"/>
    <p:sldId id="282" r:id="rId19"/>
    <p:sldId id="292" r:id="rId20"/>
    <p:sldId id="293" r:id="rId21"/>
    <p:sldId id="283" r:id="rId22"/>
    <p:sldId id="296" r:id="rId23"/>
    <p:sldId id="291" r:id="rId24"/>
    <p:sldId id="28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26242493726745736"/>
          <c:y val="0.24899840757315425"/>
          <c:w val="0.55642023346303571"/>
          <c:h val="0.55590062111801264"/>
        </c:manualLayout>
      </c:layout>
      <c:pie3DChart>
        <c:varyColors val="1"/>
        <c:ser>
          <c:idx val="0"/>
          <c:order val="0"/>
          <c:dPt>
            <c:idx val="0"/>
            <c:bubble3D val="0"/>
            <c:spPr>
              <a:solidFill>
                <a:schemeClr val="accent3"/>
              </a:solidFill>
            </c:spPr>
          </c:dPt>
          <c:dPt>
            <c:idx val="2"/>
            <c:bubble3D val="0"/>
            <c:spPr>
              <a:solidFill>
                <a:schemeClr val="accent1"/>
              </a:solidFill>
            </c:spPr>
          </c:dPt>
          <c:dPt>
            <c:idx val="3"/>
            <c:bubble3D val="0"/>
            <c:spPr>
              <a:solidFill>
                <a:srgbClr val="CCFF33"/>
              </a:solidFill>
            </c:spPr>
          </c:dPt>
          <c:dPt>
            <c:idx val="4"/>
            <c:bubble3D val="0"/>
            <c:spPr>
              <a:solidFill>
                <a:schemeClr val="accent4">
                  <a:lumMod val="60000"/>
                  <a:lumOff val="40000"/>
                </a:schemeClr>
              </a:solidFill>
            </c:spPr>
          </c:dPt>
          <c:dPt>
            <c:idx val="6"/>
            <c:bubble3D val="0"/>
            <c:spPr>
              <a:solidFill>
                <a:schemeClr val="accent4">
                  <a:lumMod val="75000"/>
                </a:schemeClr>
              </a:solidFill>
            </c:spPr>
          </c:dPt>
          <c:dLbls>
            <c:dLbl>
              <c:idx val="3"/>
              <c:layout>
                <c:manualLayout>
                  <c:x val="3.0597342647344219E-2"/>
                  <c:y val="5.4904876020932192E-2"/>
                </c:manualLayout>
              </c:layout>
              <c:dLblPos val="bestFit"/>
              <c:showLegendKey val="0"/>
              <c:showVal val="1"/>
              <c:showCatName val="1"/>
              <c:showSerName val="0"/>
              <c:showPercent val="0"/>
              <c:showBubbleSize val="0"/>
            </c:dLbl>
            <c:dLbl>
              <c:idx val="6"/>
              <c:layout>
                <c:manualLayout>
                  <c:x val="0.11304635558687465"/>
                  <c:y val="-2.3578357053194447E-2"/>
                </c:manualLayout>
              </c:layout>
              <c:dLblPos val="bestFit"/>
              <c:showLegendKey val="0"/>
              <c:showVal val="1"/>
              <c:showCatName val="1"/>
              <c:showSerName val="0"/>
              <c:showPercent val="0"/>
              <c:showBubbleSize val="0"/>
            </c:dLbl>
            <c:txPr>
              <a:bodyPr/>
              <a:lstStyle/>
              <a:p>
                <a:pPr>
                  <a:defRPr b="1" baseline="0">
                    <a:latin typeface="Arial" pitchFamily="34" charset="0"/>
                  </a:defRPr>
                </a:pPr>
                <a:endParaRPr lang="en-US"/>
              </a:p>
            </c:txPr>
            <c:dLblPos val="bestFit"/>
            <c:showLegendKey val="0"/>
            <c:showVal val="1"/>
            <c:showCatName val="1"/>
            <c:showSerName val="0"/>
            <c:showPercent val="0"/>
            <c:showBubbleSize val="0"/>
            <c:showLeaderLines val="1"/>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22.522522522522504</c:v>
                </c:pt>
                <c:pt idx="3">
                  <c:v>1.585585585585586</c:v>
                </c:pt>
                <c:pt idx="4">
                  <c:v>64.890090090090098</c:v>
                </c:pt>
                <c:pt idx="5">
                  <c:v>2.702702702702704</c:v>
                </c:pt>
                <c:pt idx="6">
                  <c:v>17.891891891891891</c:v>
                </c:pt>
              </c:numCache>
            </c:numRef>
          </c:val>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no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Team Ranch Dues</a:t>
            </a:r>
          </a:p>
        </c:rich>
      </c:tx>
      <c:layout/>
      <c:overlay val="0"/>
    </c:title>
    <c:autoTitleDeleted val="0"/>
    <c:view3D>
      <c:rotX val="15"/>
      <c:rotY val="20"/>
      <c:depthPercent val="100"/>
      <c:rAngAx val="1"/>
    </c:view3D>
    <c:floor>
      <c:thickness val="0"/>
    </c:floor>
    <c:sideWall>
      <c:thickness val="0"/>
    </c:sideWall>
    <c:backWall>
      <c:thickness val="0"/>
    </c:backWall>
    <c:plotArea>
      <c:layout/>
      <c:bar3DChart>
        <c:barDir val="bar"/>
        <c:grouping val="clustered"/>
        <c:varyColors val="1"/>
        <c:ser>
          <c:idx val="0"/>
          <c:order val="0"/>
          <c:tx>
            <c:strRef>
              <c:f>Budget!$AY$2</c:f>
              <c:strCache>
                <c:ptCount val="1"/>
                <c:pt idx="0">
                  <c:v>Net Dues</c:v>
                </c:pt>
              </c:strCache>
            </c:strRef>
          </c:tx>
          <c:invertIfNegative val="0"/>
          <c:dLbls>
            <c:dLbl>
              <c:idx val="0"/>
              <c:layout>
                <c:manualLayout>
                  <c:x val="-5.7347670250896099E-2"/>
                  <c:y val="-3.4100596760443312E-3"/>
                </c:manualLayout>
              </c:layout>
              <c:numFmt formatCode="#,##0" sourceLinked="0"/>
              <c:spPr/>
              <c:txPr>
                <a:bodyPr/>
                <a:lstStyle/>
                <a:p>
                  <a:pPr>
                    <a:defRPr/>
                  </a:pPr>
                  <a:endParaRPr lang="en-US"/>
                </a:p>
              </c:txPr>
              <c:showLegendKey val="0"/>
              <c:showVal val="1"/>
              <c:showCatName val="0"/>
              <c:showSerName val="0"/>
              <c:showPercent val="0"/>
              <c:showBubbleSize val="0"/>
            </c:dLbl>
            <c:dLbl>
              <c:idx val="1"/>
              <c:layout>
                <c:manualLayout>
                  <c:x val="-5.7347670250896099E-2"/>
                  <c:y val="-6.8201193520886624E-3"/>
                </c:manualLayout>
              </c:layout>
              <c:numFmt formatCode="#,##0" sourceLinked="0"/>
              <c:spPr/>
              <c:txPr>
                <a:bodyPr/>
                <a:lstStyle/>
                <a:p>
                  <a:pPr>
                    <a:defRPr/>
                  </a:pPr>
                  <a:endParaRPr lang="en-US"/>
                </a:p>
              </c:txPr>
              <c:showLegendKey val="0"/>
              <c:showVal val="1"/>
              <c:showCatName val="0"/>
              <c:showSerName val="0"/>
              <c:showPercent val="0"/>
              <c:showBubbleSize val="0"/>
            </c:dLbl>
            <c:dLbl>
              <c:idx val="2"/>
              <c:layout>
                <c:manualLayout>
                  <c:x val="-5.256869772998804E-2"/>
                  <c:y val="0"/>
                </c:manualLayout>
              </c:layout>
              <c:numFmt formatCode="#,##0" sourceLinked="0"/>
              <c:spPr/>
              <c:txPr>
                <a:bodyPr/>
                <a:lstStyle/>
                <a:p>
                  <a:pPr>
                    <a:defRPr/>
                  </a:pPr>
                  <a:endParaRPr lang="en-US"/>
                </a:p>
              </c:txPr>
              <c:showLegendKey val="0"/>
              <c:showVal val="1"/>
              <c:showCatName val="0"/>
              <c:showSerName val="0"/>
              <c:showPercent val="0"/>
              <c:showBubbleSize val="0"/>
            </c:dLbl>
            <c:dLbl>
              <c:idx val="3"/>
              <c:layout>
                <c:manualLayout>
                  <c:x val="-5.7347670250896057E-2"/>
                  <c:y val="0"/>
                </c:manualLayout>
              </c:layout>
              <c:numFmt formatCode="#,##0" sourceLinked="0"/>
              <c:spPr/>
              <c:txPr>
                <a:bodyPr/>
                <a:lstStyle/>
                <a:p>
                  <a:pPr>
                    <a:defRPr/>
                  </a:pPr>
                  <a:endParaRPr lang="en-US"/>
                </a:p>
              </c:txPr>
              <c:showLegendKey val="0"/>
              <c:showVal val="1"/>
              <c:showCatName val="0"/>
              <c:showSerName val="0"/>
              <c:showPercent val="0"/>
              <c:showBubbleSize val="0"/>
            </c:dLbl>
            <c:dLbl>
              <c:idx val="4"/>
              <c:layout>
                <c:manualLayout>
                  <c:x val="-7.407407407407407E-2"/>
                  <c:y val="0"/>
                </c:manualLayout>
              </c:layout>
              <c:numFmt formatCode="#,##0" sourceLinked="0"/>
              <c:spPr/>
              <c:txPr>
                <a:bodyPr/>
                <a:lstStyle/>
                <a:p>
                  <a:pPr>
                    <a:defRPr/>
                  </a:pPr>
                  <a:endParaRPr lang="en-US"/>
                </a:p>
              </c:txPr>
              <c:showLegendKey val="0"/>
              <c:showVal val="1"/>
              <c:showCatName val="0"/>
              <c:showSerName val="0"/>
              <c:showPercent val="0"/>
              <c:showBubbleSize val="0"/>
            </c:dLbl>
            <c:dLbl>
              <c:idx val="5"/>
              <c:layout>
                <c:manualLayout>
                  <c:x val="-7.6150847636192079E-2"/>
                  <c:y val="0"/>
                </c:manualLayout>
              </c:layout>
              <c:numFmt formatCode="#,##0" sourceLinked="0"/>
              <c:spPr/>
              <c:txPr>
                <a:bodyPr/>
                <a:lstStyle/>
                <a:p>
                  <a:pPr>
                    <a:defRPr/>
                  </a:pPr>
                  <a:endParaRPr lang="en-US"/>
                </a:p>
              </c:txPr>
              <c:showLegendKey val="0"/>
              <c:showVal val="1"/>
              <c:showCatName val="0"/>
              <c:showSerName val="0"/>
              <c:showPercent val="0"/>
              <c:showBubbleSize val="0"/>
            </c:dLbl>
            <c:numFmt formatCode="#,##0" sourceLinked="0"/>
            <c:showLegendKey val="0"/>
            <c:showVal val="1"/>
            <c:showCatName val="0"/>
            <c:showSerName val="0"/>
            <c:showPercent val="0"/>
            <c:showBubbleSize val="0"/>
            <c:showLeaderLines val="0"/>
          </c:dLbls>
          <c:cat>
            <c:strRef>
              <c:f>Budget!$AV$3:$AV$8</c:f>
              <c:strCache>
                <c:ptCount val="6"/>
                <c:pt idx="0">
                  <c:v>La Bandera Phase III</c:v>
                </c:pt>
                <c:pt idx="1">
                  <c:v>La Bandera Phase I</c:v>
                </c:pt>
                <c:pt idx="2">
                  <c:v>La Bandera Phase II</c:v>
                </c:pt>
                <c:pt idx="3">
                  <c:v>Reata Place</c:v>
                </c:pt>
                <c:pt idx="4">
                  <c:v>Reata West</c:v>
                </c:pt>
                <c:pt idx="5">
                  <c:v>La Cantera</c:v>
                </c:pt>
              </c:strCache>
            </c:strRef>
          </c:cat>
          <c:val>
            <c:numRef>
              <c:f>Budget!$AY$3:$AY$8</c:f>
              <c:numCache>
                <c:formatCode>General</c:formatCode>
                <c:ptCount val="6"/>
                <c:pt idx="0">
                  <c:v>160</c:v>
                </c:pt>
                <c:pt idx="1">
                  <c:v>211</c:v>
                </c:pt>
                <c:pt idx="2">
                  <c:v>220</c:v>
                </c:pt>
                <c:pt idx="3">
                  <c:v>379</c:v>
                </c:pt>
                <c:pt idx="4">
                  <c:v>1090</c:v>
                </c:pt>
                <c:pt idx="5">
                  <c:v>2190</c:v>
                </c:pt>
              </c:numCache>
            </c:numRef>
          </c:val>
        </c:ser>
        <c:dLbls>
          <c:showLegendKey val="0"/>
          <c:showVal val="0"/>
          <c:showCatName val="0"/>
          <c:showSerName val="0"/>
          <c:showPercent val="0"/>
          <c:showBubbleSize val="0"/>
        </c:dLbls>
        <c:gapWidth val="150"/>
        <c:shape val="box"/>
        <c:axId val="27731840"/>
        <c:axId val="27733376"/>
        <c:axId val="0"/>
      </c:bar3DChart>
      <c:catAx>
        <c:axId val="27731840"/>
        <c:scaling>
          <c:orientation val="minMax"/>
        </c:scaling>
        <c:delete val="0"/>
        <c:axPos val="l"/>
        <c:numFmt formatCode="General" sourceLinked="1"/>
        <c:majorTickMark val="out"/>
        <c:minorTickMark val="none"/>
        <c:tickLblPos val="nextTo"/>
        <c:crossAx val="27733376"/>
        <c:crosses val="autoZero"/>
        <c:auto val="1"/>
        <c:lblAlgn val="ctr"/>
        <c:lblOffset val="100"/>
        <c:noMultiLvlLbl val="0"/>
      </c:catAx>
      <c:valAx>
        <c:axId val="27733376"/>
        <c:scaling>
          <c:orientation val="minMax"/>
        </c:scaling>
        <c:delete val="1"/>
        <c:axPos val="b"/>
        <c:numFmt formatCode="General" sourceLinked="1"/>
        <c:majorTickMark val="out"/>
        <c:minorTickMark val="none"/>
        <c:tickLblPos val="none"/>
        <c:crossAx val="27731840"/>
        <c:crosses val="autoZero"/>
        <c:crossBetween val="between"/>
      </c:valAx>
      <c:spPr>
        <a:noFill/>
        <a:ln w="25400">
          <a:noFill/>
        </a:ln>
      </c:spPr>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4/25/2012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25, 2012</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7" name="Table 6"/>
          <p:cNvGraphicFramePr>
            <a:graphicFrameLocks noGrp="1"/>
          </p:cNvGraphicFramePr>
          <p:nvPr/>
        </p:nvGraphicFramePr>
        <p:xfrm>
          <a:off x="1676400" y="1524000"/>
          <a:ext cx="6476999" cy="4724397"/>
        </p:xfrm>
        <a:graphic>
          <a:graphicData uri="http://schemas.openxmlformats.org/drawingml/2006/table">
            <a:tbl>
              <a:tblPr/>
              <a:tblGrid>
                <a:gridCol w="1268963"/>
                <a:gridCol w="1268963"/>
                <a:gridCol w="1268963"/>
                <a:gridCol w="1401147"/>
                <a:gridCol w="1268963"/>
              </a:tblGrid>
              <a:tr h="4475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475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dirty="0">
                          <a:latin typeface="Arial"/>
                        </a:rPr>
                        <a:t>Outstanding Dues - Current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2007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2008</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2010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2011</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ctr">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2012</a:t>
                      </a:r>
                    </a:p>
                  </a:txBody>
                  <a:tcPr marL="0" marR="0" marT="0" marB="0" anchor="ctr">
                    <a:lnL>
                      <a:noFill/>
                    </a:lnL>
                    <a:lnR>
                      <a:noFill/>
                    </a:lnR>
                    <a:lnT>
                      <a:noFill/>
                    </a:lnT>
                    <a:lnB>
                      <a:noFill/>
                    </a:lnB>
                    <a:solidFill>
                      <a:srgbClr val="FFFFFF"/>
                    </a:solidFill>
                  </a:tcPr>
                </a:tc>
                <a:tc>
                  <a:txBody>
                    <a:bodyPr/>
                    <a:lstStyle/>
                    <a:p>
                      <a:pPr algn="r" fontAlgn="b"/>
                      <a:r>
                        <a:rPr lang="en-US" sz="1000" b="0" i="0" u="none" strike="noStrike" dirty="0" smtClean="0">
                          <a:latin typeface="Arial"/>
                        </a:rPr>
                        <a:t>1</a:t>
                      </a:r>
                      <a:endParaRPr lang="en-US" sz="1000" b="0" i="0" u="none" strike="noStrike" dirty="0">
                        <a:latin typeface="Arial"/>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250</a:t>
                      </a:r>
                      <a:endParaRPr lang="en-US" sz="1000" b="0" i="0" u="none" strike="noStrike" dirty="0">
                        <a:latin typeface="Arial"/>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4227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dirty="0">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dirty="0" smtClean="0">
                          <a:latin typeface="Arial"/>
                        </a:rPr>
                        <a:t>1</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dirty="0" smtClean="0">
                          <a:latin typeface="Arial"/>
                        </a:rPr>
                        <a:t>250</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447575">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1143000" y="1219194"/>
          <a:ext cx="7772400" cy="5486397"/>
        </p:xfrm>
        <a:graphic>
          <a:graphicData uri="http://schemas.openxmlformats.org/drawingml/2006/table">
            <a:tbl>
              <a:tblPr/>
              <a:tblGrid>
                <a:gridCol w="888275"/>
                <a:gridCol w="185057"/>
                <a:gridCol w="2091145"/>
                <a:gridCol w="1128848"/>
                <a:gridCol w="1258388"/>
                <a:gridCol w="1332412"/>
                <a:gridCol w="888275"/>
              </a:tblGrid>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1" i="0" u="none" strike="noStrike">
                          <a:latin typeface="Arial"/>
                        </a:rPr>
                        <a:t>2011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288.88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288.88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375.00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25,638.88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663.88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7,117.48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(82.52)</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1,424.94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2,500.00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(1,075.06)</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1,931.00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1,931.00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1,395.19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1,095.19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176.70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176.00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0.70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24,798.11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24,859.80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(61.69)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840.77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115.20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725.57 </a:t>
                      </a:r>
                    </a:p>
                  </a:txBody>
                  <a:tcPr marL="0" marR="0" marT="0" marB="0" anchor="b">
                    <a:lnL>
                      <a:noFill/>
                    </a:lnL>
                    <a:lnR>
                      <a:noFill/>
                    </a:lnR>
                    <a:lnT>
                      <a:noFill/>
                    </a:lnT>
                    <a:lnB>
                      <a:noFill/>
                    </a:lnB>
                    <a:solidFill>
                      <a:srgbClr val="F2F2F2"/>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000" b="0" i="1" u="none" strike="noStrike">
                          <a:latin typeface="Arial"/>
                        </a:rPr>
                        <a:t>* Sprinkler Damage in Summer 2011 (main valve ruptured during heat wave)</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0" i="1" u="none" strike="noStrike">
                          <a:latin typeface="Arial"/>
                        </a:rPr>
                        <a:t>** Mostly due to Late and Title Fees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4">
                  <a:txBody>
                    <a:bodyPr/>
                    <a:lstStyle/>
                    <a:p>
                      <a:pPr algn="l" fontAlgn="b"/>
                      <a:r>
                        <a:rPr lang="en-US" sz="1000" b="0" i="0" u="none" strike="noStrike">
                          <a:latin typeface="Arial"/>
                        </a:rPr>
                        <a:t>*** HOA has diligently worked towards repairing sprinkler leaks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3853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$225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12" name="Chart 11"/>
          <p:cNvGraphicFramePr>
            <a:graphicFrameLocks/>
          </p:cNvGraphicFramePr>
          <p:nvPr/>
        </p:nvGraphicFramePr>
        <p:xfrm>
          <a:off x="1295400" y="1524000"/>
          <a:ext cx="7239000" cy="4276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HOA Dues – Do they seem high?</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7" name="Chart 6"/>
          <p:cNvGraphicFramePr>
            <a:graphicFrameLocks/>
          </p:cNvGraphicFramePr>
          <p:nvPr/>
        </p:nvGraphicFramePr>
        <p:xfrm>
          <a:off x="1752600" y="1524000"/>
          <a:ext cx="6691313" cy="4757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nvGraphicFramePr>
        <p:xfrm>
          <a:off x="4343400" y="4419600"/>
          <a:ext cx="4254500" cy="1295400"/>
        </p:xfrm>
        <a:graphic>
          <a:graphicData uri="http://schemas.openxmlformats.org/drawingml/2006/table">
            <a:tbl>
              <a:tblPr/>
              <a:tblGrid>
                <a:gridCol w="1206500"/>
                <a:gridCol w="609600"/>
                <a:gridCol w="609600"/>
                <a:gridCol w="609600"/>
                <a:gridCol w="609600"/>
                <a:gridCol w="609600"/>
              </a:tblGrid>
              <a:tr h="323850">
                <a:tc>
                  <a:txBody>
                    <a:bodyPr/>
                    <a:lstStyle/>
                    <a:p>
                      <a:pPr algn="l" fontAlgn="b"/>
                      <a:r>
                        <a:rPr lang="en-US" sz="1000" b="0" i="0" u="none" strike="noStrike">
                          <a:latin typeface="Arial"/>
                        </a:rPr>
                        <a:t>HOA</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Total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Team Ranch</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Net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Homes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Acres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61925">
                <a:tc>
                  <a:txBody>
                    <a:bodyPr/>
                    <a:lstStyle/>
                    <a:p>
                      <a:pPr algn="l" fontAlgn="b"/>
                      <a:r>
                        <a:rPr lang="en-US" sz="1000" b="0" i="0" u="none" strike="noStrike">
                          <a:latin typeface="Arial"/>
                        </a:rPr>
                        <a:t>La Bandera Phase III</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225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65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111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33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61925">
                <a:tc>
                  <a:txBody>
                    <a:bodyPr/>
                    <a:lstStyle/>
                    <a:p>
                      <a:pPr algn="l" fontAlgn="b"/>
                      <a:r>
                        <a:rPr lang="en-US" sz="1000" b="0" i="0" u="none" strike="noStrike">
                          <a:latin typeface="Arial"/>
                        </a:rPr>
                        <a:t>La Bandera Phase 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64</a:t>
                      </a:r>
                    </a:p>
                  </a:txBody>
                  <a:tcPr marL="0" marR="0" marT="0" marB="0" anchor="b">
                    <a:lnL>
                      <a:noFill/>
                    </a:lnL>
                    <a:lnR>
                      <a:noFill/>
                    </a:lnR>
                    <a:lnT>
                      <a:noFill/>
                    </a:lnT>
                    <a:lnB>
                      <a:noFill/>
                    </a:lnB>
                  </a:tcPr>
                </a:tc>
                <a:tc>
                  <a:txBody>
                    <a:bodyPr/>
                    <a:lstStyle/>
                    <a:p>
                      <a:pPr algn="r" fontAlgn="b"/>
                      <a:r>
                        <a:rPr lang="en-US" sz="1000" b="0" i="0" u="none" strike="noStrike">
                          <a:latin typeface="Arial"/>
                        </a:rPr>
                        <a:t>211</a:t>
                      </a:r>
                    </a:p>
                  </a:txBody>
                  <a:tcPr marL="0" marR="0" marT="0" marB="0" anchor="b">
                    <a:lnL>
                      <a:noFill/>
                    </a:lnL>
                    <a:lnR>
                      <a:noFill/>
                    </a:lnR>
                    <a:lnT>
                      <a:noFill/>
                    </a:lnT>
                    <a:lnB>
                      <a:noFill/>
                    </a:lnB>
                  </a:tcPr>
                </a:tc>
                <a:tc>
                  <a:txBody>
                    <a:bodyPr/>
                    <a:lstStyle/>
                    <a:p>
                      <a:pPr algn="r" fontAlgn="b"/>
                      <a:r>
                        <a:rPr lang="en-US" sz="1000" b="0" i="0" u="none" strike="noStrike">
                          <a:latin typeface="Arial"/>
                        </a:rPr>
                        <a:t>70</a:t>
                      </a:r>
                    </a:p>
                  </a:txBody>
                  <a:tcPr marL="0" marR="0" marT="0" marB="0" anchor="b">
                    <a:lnL>
                      <a:noFill/>
                    </a:lnL>
                    <a:lnR>
                      <a:noFill/>
                    </a:lnR>
                    <a:lnT>
                      <a:noFill/>
                    </a:lnT>
                    <a:lnB>
                      <a:noFill/>
                    </a:lnB>
                  </a:tcPr>
                </a:tc>
                <a:tc>
                  <a:txBody>
                    <a:bodyPr/>
                    <a:lstStyle/>
                    <a:p>
                      <a:pPr algn="r" fontAlgn="b"/>
                      <a:r>
                        <a:rPr lang="en-US" sz="1000" b="0" i="0" u="none" strike="noStrike">
                          <a:latin typeface="Arial"/>
                        </a:rPr>
                        <a:t>20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Bandera Phase II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55</a:t>
                      </a:r>
                    </a:p>
                  </a:txBody>
                  <a:tcPr marL="0" marR="0" marT="0" marB="0" anchor="b">
                    <a:lnL>
                      <a:noFill/>
                    </a:lnL>
                    <a:lnR>
                      <a:noFill/>
                    </a:lnR>
                    <a:lnT>
                      <a:noFill/>
                    </a:lnT>
                    <a:lnB>
                      <a:noFill/>
                    </a:lnB>
                  </a:tcPr>
                </a:tc>
                <a:tc>
                  <a:txBody>
                    <a:bodyPr/>
                    <a:lstStyle/>
                    <a:p>
                      <a:pPr algn="r" fontAlgn="b"/>
                      <a:r>
                        <a:rPr lang="en-US" sz="1000" b="0" i="0" u="none" strike="noStrike">
                          <a:latin typeface="Arial"/>
                        </a:rPr>
                        <a:t>220</a:t>
                      </a:r>
                    </a:p>
                  </a:txBody>
                  <a:tcPr marL="0" marR="0" marT="0" marB="0" anchor="b">
                    <a:lnL>
                      <a:noFill/>
                    </a:lnL>
                    <a:lnR>
                      <a:noFill/>
                    </a:lnR>
                    <a:lnT>
                      <a:noFill/>
                    </a:lnT>
                    <a:lnB>
                      <a:noFill/>
                    </a:lnB>
                  </a:tcPr>
                </a:tc>
                <a:tc>
                  <a:txBody>
                    <a:bodyPr/>
                    <a:lstStyle/>
                    <a:p>
                      <a:pPr algn="r" fontAlgn="b"/>
                      <a:r>
                        <a:rPr lang="en-US" sz="1000" b="0" i="0" u="none" strike="noStrike">
                          <a:latin typeface="Arial"/>
                        </a:rPr>
                        <a:t>40</a:t>
                      </a:r>
                    </a:p>
                  </a:txBody>
                  <a:tcPr marL="0" marR="0" marT="0" marB="0" anchor="b">
                    <a:lnL>
                      <a:noFill/>
                    </a:lnL>
                    <a:lnR>
                      <a:noFill/>
                    </a:lnR>
                    <a:lnT>
                      <a:noFill/>
                    </a:lnT>
                    <a:lnB>
                      <a:noFill/>
                    </a:lnB>
                  </a:tcPr>
                </a:tc>
                <a:tc>
                  <a:txBody>
                    <a:bodyPr/>
                    <a:lstStyle/>
                    <a:p>
                      <a:pPr algn="r" fontAlgn="b"/>
                      <a:r>
                        <a:rPr lang="en-US" sz="1000" b="0" i="0" u="none" strike="noStrike">
                          <a:latin typeface="Arial"/>
                        </a:rPr>
                        <a:t>10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Place</a:t>
                      </a:r>
                    </a:p>
                  </a:txBody>
                  <a:tcPr marL="0" marR="0" marT="0" marB="0" anchor="b">
                    <a:lnL>
                      <a:noFill/>
                    </a:lnL>
                    <a:lnR>
                      <a:noFill/>
                    </a:lnR>
                    <a:lnT>
                      <a:noFill/>
                    </a:lnT>
                    <a:lnB>
                      <a:noFill/>
                    </a:lnB>
                  </a:tcPr>
                </a:tc>
                <a:tc>
                  <a:txBody>
                    <a:bodyPr/>
                    <a:lstStyle/>
                    <a:p>
                      <a:pPr algn="r" fontAlgn="b"/>
                      <a:r>
                        <a:rPr lang="en-US" sz="1000" b="0" i="0" u="none" strike="noStrike">
                          <a:latin typeface="Arial"/>
                        </a:rPr>
                        <a:t>475</a:t>
                      </a:r>
                    </a:p>
                  </a:txBody>
                  <a:tcPr marL="0" marR="0" marT="0" marB="0" anchor="b">
                    <a:lnL>
                      <a:noFill/>
                    </a:lnL>
                    <a:lnR>
                      <a:noFill/>
                    </a:lnR>
                    <a:lnT>
                      <a:noFill/>
                    </a:lnT>
                    <a:lnB>
                      <a:noFill/>
                    </a:lnB>
                  </a:tcPr>
                </a:tc>
                <a:tc>
                  <a:txBody>
                    <a:bodyPr/>
                    <a:lstStyle/>
                    <a:p>
                      <a:pPr algn="r" fontAlgn="b"/>
                      <a:r>
                        <a:rPr lang="en-US" sz="1000" b="0" i="0" u="none" strike="noStrike">
                          <a:latin typeface="Arial"/>
                        </a:rPr>
                        <a:t>96</a:t>
                      </a:r>
                    </a:p>
                  </a:txBody>
                  <a:tcPr marL="0" marR="0" marT="0" marB="0" anchor="b">
                    <a:lnL>
                      <a:noFill/>
                    </a:lnL>
                    <a:lnR>
                      <a:noFill/>
                    </a:lnR>
                    <a:lnT>
                      <a:noFill/>
                    </a:lnT>
                    <a:lnB>
                      <a:noFill/>
                    </a:lnB>
                  </a:tcPr>
                </a:tc>
                <a:tc>
                  <a:txBody>
                    <a:bodyPr/>
                    <a:lstStyle/>
                    <a:p>
                      <a:pPr algn="r" fontAlgn="b"/>
                      <a:r>
                        <a:rPr lang="en-US" sz="1000" b="0" i="0" u="none" strike="noStrike">
                          <a:latin typeface="Arial"/>
                        </a:rPr>
                        <a:t>379</a:t>
                      </a:r>
                    </a:p>
                  </a:txBody>
                  <a:tcPr marL="0" marR="0" marT="0" marB="0" anchor="b">
                    <a:lnL>
                      <a:noFill/>
                    </a:lnL>
                    <a:lnR>
                      <a:noFill/>
                    </a:lnR>
                    <a:lnT>
                      <a:noFill/>
                    </a:lnT>
                    <a:lnB>
                      <a:noFill/>
                    </a:lnB>
                  </a:tcPr>
                </a:tc>
                <a:tc>
                  <a:txBody>
                    <a:bodyPr/>
                    <a:lstStyle/>
                    <a:p>
                      <a:pPr algn="r" fontAlgn="b"/>
                      <a:r>
                        <a:rPr lang="en-US" sz="1000" b="0" i="0" u="none" strike="noStrike">
                          <a:latin typeface="Arial"/>
                        </a:rPr>
                        <a:t>62</a:t>
                      </a:r>
                    </a:p>
                  </a:txBody>
                  <a:tcPr marL="0" marR="0" marT="0" marB="0" anchor="b">
                    <a:lnL>
                      <a:noFill/>
                    </a:lnL>
                    <a:lnR>
                      <a:noFill/>
                    </a:lnR>
                    <a:lnT>
                      <a:noFill/>
                    </a:lnT>
                    <a:lnB>
                      <a:noFill/>
                    </a:lnB>
                  </a:tcPr>
                </a:tc>
                <a:tc>
                  <a:txBody>
                    <a:bodyPr/>
                    <a:lstStyle/>
                    <a:p>
                      <a:pPr algn="r" fontAlgn="b"/>
                      <a:r>
                        <a:rPr lang="en-US" sz="1000" b="0" i="0" u="none" strike="noStrike">
                          <a:latin typeface="Arial"/>
                        </a:rPr>
                        <a:t>27</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West</a:t>
                      </a:r>
                    </a:p>
                  </a:txBody>
                  <a:tcPr marL="0" marR="0" marT="0" marB="0" anchor="b">
                    <a:lnL>
                      <a:noFill/>
                    </a:lnL>
                    <a:lnR>
                      <a:noFill/>
                    </a:lnR>
                    <a:lnT>
                      <a:noFill/>
                    </a:lnT>
                    <a:lnB>
                      <a:noFill/>
                    </a:lnB>
                  </a:tcPr>
                </a:tc>
                <a:tc>
                  <a:txBody>
                    <a:bodyPr/>
                    <a:lstStyle/>
                    <a:p>
                      <a:pPr algn="r" fontAlgn="b"/>
                      <a:r>
                        <a:rPr lang="en-US" sz="1000" b="0" i="0" u="none" strike="noStrike">
                          <a:latin typeface="Arial"/>
                        </a:rPr>
                        <a:t>1,150</a:t>
                      </a:r>
                    </a:p>
                  </a:txBody>
                  <a:tcPr marL="0" marR="0" marT="0" marB="0" anchor="b">
                    <a:lnL>
                      <a:noFill/>
                    </a:lnL>
                    <a:lnR>
                      <a:noFill/>
                    </a:lnR>
                    <a:lnT>
                      <a:noFill/>
                    </a:lnT>
                    <a:lnB>
                      <a:noFill/>
                    </a:lnB>
                  </a:tcPr>
                </a:tc>
                <a:tc>
                  <a:txBody>
                    <a:bodyPr/>
                    <a:lstStyle/>
                    <a:p>
                      <a:pPr algn="r" fontAlgn="b"/>
                      <a:r>
                        <a:rPr lang="en-US" sz="1000" b="0" i="0" u="none" strike="noStrike">
                          <a:latin typeface="Arial"/>
                        </a:rPr>
                        <a:t>60</a:t>
                      </a:r>
                    </a:p>
                  </a:txBody>
                  <a:tcPr marL="0" marR="0" marT="0" marB="0" anchor="b">
                    <a:lnL>
                      <a:noFill/>
                    </a:lnL>
                    <a:lnR>
                      <a:noFill/>
                    </a:lnR>
                    <a:lnT>
                      <a:noFill/>
                    </a:lnT>
                    <a:lnB>
                      <a:noFill/>
                    </a:lnB>
                  </a:tcPr>
                </a:tc>
                <a:tc>
                  <a:txBody>
                    <a:bodyPr/>
                    <a:lstStyle/>
                    <a:p>
                      <a:pPr algn="r" fontAlgn="b"/>
                      <a:r>
                        <a:rPr lang="en-US" sz="1000" b="0" i="0" u="none" strike="noStrike">
                          <a:latin typeface="Arial"/>
                        </a:rPr>
                        <a:t>1,090</a:t>
                      </a:r>
                    </a:p>
                  </a:txBody>
                  <a:tcPr marL="0" marR="0" marT="0" marB="0" anchor="b">
                    <a:lnL>
                      <a:noFill/>
                    </a:lnL>
                    <a:lnR>
                      <a:noFill/>
                    </a:lnR>
                    <a:lnT>
                      <a:noFill/>
                    </a:lnT>
                    <a:lnB>
                      <a:noFill/>
                    </a:lnB>
                  </a:tcPr>
                </a:tc>
                <a:tc>
                  <a:txBody>
                    <a:bodyPr/>
                    <a:lstStyle/>
                    <a:p>
                      <a:pPr algn="r" fontAlgn="b"/>
                      <a:r>
                        <a:rPr lang="en-US" sz="1000" b="0" i="0" u="none" strike="noStrike">
                          <a:latin typeface="Arial"/>
                        </a:rPr>
                        <a:t>45</a:t>
                      </a:r>
                    </a:p>
                  </a:txBody>
                  <a:tcPr marL="0" marR="0" marT="0" marB="0" anchor="b">
                    <a:lnL>
                      <a:noFill/>
                    </a:lnL>
                    <a:lnR>
                      <a:noFill/>
                    </a:lnR>
                    <a:lnT>
                      <a:noFill/>
                    </a:lnT>
                    <a:lnB>
                      <a:noFill/>
                    </a:lnB>
                  </a:tcPr>
                </a:tc>
                <a:tc>
                  <a:txBody>
                    <a:bodyPr/>
                    <a:lstStyle/>
                    <a:p>
                      <a:pPr algn="r" fontAlgn="b"/>
                      <a:r>
                        <a:rPr lang="en-US" sz="1000" b="0" i="0" u="none" strike="noStrike">
                          <a:latin typeface="Arial"/>
                        </a:rPr>
                        <a:t>12</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Cantera</a:t>
                      </a:r>
                    </a:p>
                  </a:txBody>
                  <a:tcPr marL="0" marR="0" marT="0" marB="0" anchor="b">
                    <a:lnL>
                      <a:noFill/>
                    </a:lnL>
                    <a:lnR>
                      <a:noFill/>
                    </a:lnR>
                    <a:lnT>
                      <a:noFill/>
                    </a:lnT>
                    <a:lnB>
                      <a:noFill/>
                    </a:lnB>
                  </a:tcPr>
                </a:tc>
                <a:tc>
                  <a:txBody>
                    <a:bodyPr/>
                    <a:lstStyle/>
                    <a:p>
                      <a:pPr algn="r" fontAlgn="b"/>
                      <a:r>
                        <a:rPr lang="en-US" sz="1000" b="0" i="0" u="none" strike="noStrike">
                          <a:latin typeface="Arial"/>
                        </a:rPr>
                        <a:t>2,500</a:t>
                      </a:r>
                    </a:p>
                  </a:txBody>
                  <a:tcPr marL="0" marR="0" marT="0" marB="0" anchor="b">
                    <a:lnL>
                      <a:noFill/>
                    </a:lnL>
                    <a:lnR>
                      <a:noFill/>
                    </a:lnR>
                    <a:lnT>
                      <a:noFill/>
                    </a:lnT>
                    <a:lnB>
                      <a:noFill/>
                    </a:lnB>
                  </a:tcPr>
                </a:tc>
                <a:tc>
                  <a:txBody>
                    <a:bodyPr/>
                    <a:lstStyle/>
                    <a:p>
                      <a:pPr algn="r" fontAlgn="b"/>
                      <a:r>
                        <a:rPr lang="en-US" sz="1000" b="0" i="0" u="none" strike="noStrike">
                          <a:latin typeface="Arial"/>
                        </a:rPr>
                        <a:t>310</a:t>
                      </a:r>
                    </a:p>
                  </a:txBody>
                  <a:tcPr marL="0" marR="0" marT="0" marB="0" anchor="b">
                    <a:lnL>
                      <a:noFill/>
                    </a:lnL>
                    <a:lnR>
                      <a:noFill/>
                    </a:lnR>
                    <a:lnT>
                      <a:noFill/>
                    </a:lnT>
                    <a:lnB>
                      <a:noFill/>
                    </a:lnB>
                  </a:tcPr>
                </a:tc>
                <a:tc>
                  <a:txBody>
                    <a:bodyPr/>
                    <a:lstStyle/>
                    <a:p>
                      <a:pPr algn="r" fontAlgn="b"/>
                      <a:r>
                        <a:rPr lang="en-US" sz="1000" b="0" i="0" u="none" strike="noStrike">
                          <a:latin typeface="Arial"/>
                        </a:rPr>
                        <a:t>2,190</a:t>
                      </a:r>
                    </a:p>
                  </a:txBody>
                  <a:tcPr marL="0" marR="0" marT="0" marB="0" anchor="b">
                    <a:lnL>
                      <a:noFill/>
                    </a:lnL>
                    <a:lnR>
                      <a:noFill/>
                    </a:lnR>
                    <a:lnT>
                      <a:noFill/>
                    </a:lnT>
                    <a:lnB>
                      <a:noFill/>
                    </a:lnB>
                  </a:tcPr>
                </a:tc>
                <a:tc>
                  <a:txBody>
                    <a:bodyPr/>
                    <a:lstStyle/>
                    <a:p>
                      <a:pPr algn="r" fontAlgn="b"/>
                      <a:r>
                        <a:rPr lang="en-US" sz="1000" b="0" i="0" u="none" strike="noStrike">
                          <a:latin typeface="Arial"/>
                        </a:rPr>
                        <a:t>95</a:t>
                      </a:r>
                    </a:p>
                  </a:txBody>
                  <a:tcPr marL="0" marR="0" marT="0" marB="0" anchor="b">
                    <a:lnL>
                      <a:noFill/>
                    </a:lnL>
                    <a:lnR>
                      <a:noFill/>
                    </a:lnR>
                    <a:lnT>
                      <a:noFill/>
                    </a:lnT>
                    <a:lnB>
                      <a:noFill/>
                    </a:lnB>
                  </a:tcPr>
                </a:tc>
                <a:tc>
                  <a:txBody>
                    <a:bodyPr/>
                    <a:lstStyle/>
                    <a:p>
                      <a:pPr algn="r" fontAlgn="b"/>
                      <a:r>
                        <a:rPr lang="en-US" sz="1000" b="0" i="0" u="none" strike="noStrike" dirty="0">
                          <a:latin typeface="Arial"/>
                        </a:rPr>
                        <a:t>134</a:t>
                      </a:r>
                    </a:p>
                  </a:txBody>
                  <a:tcPr marL="0" marR="0" marT="0" marB="0" anchor="b">
                    <a:lnL>
                      <a:noFill/>
                    </a:lnL>
                    <a:lnR>
                      <a:noFill/>
                    </a:lnR>
                    <a:lnT>
                      <a:noFill/>
                    </a:lnT>
                    <a:lnB>
                      <a:noFill/>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extLst>
              <p:ext uri="{D42A27DB-BD31-4B8C-83A1-F6EECF244321}">
                <p14:modId xmlns:p14="http://schemas.microsoft.com/office/powerpoint/2010/main" val="2395980994"/>
              </p:ext>
            </p:extLst>
          </p:nvPr>
        </p:nvGraphicFramePr>
        <p:xfrm>
          <a:off x="2057400" y="1219195"/>
          <a:ext cx="6019801" cy="5105401"/>
        </p:xfrm>
        <a:graphic>
          <a:graphicData uri="http://schemas.openxmlformats.org/drawingml/2006/table">
            <a:tbl>
              <a:tblPr/>
              <a:tblGrid>
                <a:gridCol w="286133"/>
                <a:gridCol w="198093"/>
                <a:gridCol w="3631689"/>
                <a:gridCol w="1408656"/>
                <a:gridCol w="247615"/>
                <a:gridCol w="247615"/>
              </a:tblGrid>
              <a:tr h="2801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01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10,142.47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 - Wall Maint Fund (CD)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16,650.00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dirty="0">
                          <a:latin typeface="Arial"/>
                        </a:rPr>
                        <a:t>A/R Unpaid Dues </a:t>
                      </a:r>
                      <a:r>
                        <a:rPr lang="en-US" sz="1000" b="0" i="0" u="none" strike="noStrike" dirty="0" smtClean="0">
                          <a:latin typeface="Arial"/>
                        </a:rPr>
                        <a:t>(1 Home)</a:t>
                      </a:r>
                      <a:endParaRPr lang="en-US" sz="1000" b="0" i="0" u="none" strike="noStrike" dirty="0">
                        <a:latin typeface="Arial"/>
                      </a:endParaRP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250.00 </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01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01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Master HOA Payable - 2012</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2012 Prepaid HOA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Wall Maint Fund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(16,650.00)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Water Through Feb 2013</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(2,500.00)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Lawn Through Feb 2013</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Insurance Through Feb 2013</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Other Through Feb 2013</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(250.00)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442.47 </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01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460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Alternative HOA Management?</a:t>
            </a:r>
            <a:endParaRPr lang="en-US" dirty="0"/>
          </a:p>
        </p:txBody>
      </p:sp>
      <p:sp>
        <p:nvSpPr>
          <p:cNvPr id="3" name="Content Placeholder 2"/>
          <p:cNvSpPr>
            <a:spLocks noGrp="1"/>
          </p:cNvSpPr>
          <p:nvPr>
            <p:ph idx="1"/>
          </p:nvPr>
        </p:nvSpPr>
        <p:spPr/>
        <p:txBody>
          <a:bodyPr>
            <a:normAutofit/>
          </a:bodyPr>
          <a:lstStyle/>
          <a:p>
            <a:pPr marL="82296" indent="0">
              <a:buNone/>
            </a:pPr>
            <a:r>
              <a:rPr lang="en-US" sz="1600" dirty="0" smtClean="0"/>
              <a:t>Many HOA’s outsource their management to a third party company with expertise.  </a:t>
            </a:r>
          </a:p>
          <a:p>
            <a:pPr marL="82296" indent="0">
              <a:buNone/>
            </a:pPr>
            <a:endParaRPr lang="en-US" sz="1600" dirty="0"/>
          </a:p>
          <a:p>
            <a:pPr marL="82296" indent="0">
              <a:buNone/>
            </a:pPr>
            <a:r>
              <a:rPr lang="en-US" sz="1600" dirty="0" smtClean="0"/>
              <a:t>There are downsides to this alternative:</a:t>
            </a:r>
          </a:p>
          <a:p>
            <a:pPr marL="596646" indent="-514350">
              <a:buFont typeface="Wingdings 2"/>
              <a:buAutoNum type="alphaLcParenR"/>
            </a:pPr>
            <a:r>
              <a:rPr lang="en-US" sz="1600" dirty="0"/>
              <a:t>The cost of these services is approximately $8,000 per year – or an additional $72 per homeowner.</a:t>
            </a:r>
          </a:p>
          <a:p>
            <a:pPr marL="596646" indent="-514350">
              <a:buAutoNum type="alphaLcParenR"/>
            </a:pPr>
            <a:r>
              <a:rPr lang="en-US" sz="1600" dirty="0" smtClean="0"/>
              <a:t>Management company is likely to be significantly more conservative on the application of covenants.</a:t>
            </a:r>
          </a:p>
          <a:p>
            <a:pPr marL="596646" indent="-514350">
              <a:buAutoNum type="alphaLcParenR"/>
            </a:pPr>
            <a:r>
              <a:rPr lang="en-US" sz="1600" dirty="0" smtClean="0"/>
              <a:t>Late fees would be more strictly applied (and much more severe).</a:t>
            </a:r>
          </a:p>
          <a:p>
            <a:pPr marL="596646" indent="-514350">
              <a:buFont typeface="Wingdings 2"/>
              <a:buAutoNum type="alphaLcParenR"/>
            </a:pPr>
            <a:r>
              <a:rPr lang="en-US" sz="1600" dirty="0"/>
              <a:t>Resale certificates are $270 instead of $50.</a:t>
            </a:r>
          </a:p>
          <a:p>
            <a:pPr marL="596646" indent="-514350">
              <a:buAutoNum type="alphaLcParenR"/>
            </a:pPr>
            <a:endParaRPr lang="en-US" sz="1600" dirty="0"/>
          </a:p>
          <a:p>
            <a:pPr marL="82296" indent="0">
              <a:buNone/>
            </a:pPr>
            <a:r>
              <a:rPr lang="en-US" sz="1600" dirty="0" smtClean="0"/>
              <a:t>There are also upsides:</a:t>
            </a:r>
          </a:p>
          <a:p>
            <a:pPr marL="596646" indent="-514350">
              <a:buAutoNum type="alphaLcParenR"/>
            </a:pPr>
            <a:r>
              <a:rPr lang="en-US" sz="1600" dirty="0" smtClean="0"/>
              <a:t>Homeowners would have a more “businesslike” experience with the HOA. </a:t>
            </a:r>
          </a:p>
          <a:p>
            <a:pPr marL="596646" indent="-514350">
              <a:buAutoNum type="alphaLcParenR"/>
            </a:pPr>
            <a:r>
              <a:rPr lang="en-US" sz="1600" dirty="0" smtClean="0"/>
              <a:t>The HOA would be more “patrolled” in terms of covenant violations.</a:t>
            </a:r>
          </a:p>
          <a:p>
            <a:pPr marL="596646" indent="-514350">
              <a:buAutoNum type="alphaLcParenR"/>
            </a:pPr>
            <a:r>
              <a:rPr lang="en-US" sz="1600" dirty="0" smtClean="0"/>
              <a:t>Homeowners who fail to pay dues would be pursued via more formal methods (collection letters and attorney letters instead of door knocking).</a:t>
            </a:r>
            <a:endParaRPr lang="en-US" sz="1600" dirty="0"/>
          </a:p>
        </p:txBody>
      </p:sp>
    </p:spTree>
    <p:extLst>
      <p:ext uri="{BB962C8B-B14F-4D97-AF65-F5344CB8AC3E}">
        <p14:creationId xmlns:p14="http://schemas.microsoft.com/office/powerpoint/2010/main" val="545386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a:t>
            </a:r>
            <a:r>
              <a:rPr lang="en-US" dirty="0" smtClean="0"/>
              <a:t>List </a:t>
            </a:r>
            <a:r>
              <a:rPr lang="en-US" dirty="0" smtClean="0"/>
              <a:t>(Pending </a:t>
            </a:r>
            <a:r>
              <a:rPr lang="en-US" dirty="0" smtClean="0"/>
              <a:t>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Gated access, security cameras, and additional lighting at entrances</a:t>
            </a:r>
          </a:p>
          <a:p>
            <a:pPr lvl="1"/>
            <a:r>
              <a:rPr lang="en-US" sz="2000" dirty="0" smtClean="0"/>
              <a:t>Significant cost</a:t>
            </a:r>
          </a:p>
          <a:p>
            <a:pPr lvl="1"/>
            <a:r>
              <a:rPr lang="en-US" sz="2000" dirty="0" smtClean="0"/>
              <a:t>No electrical access to HOA</a:t>
            </a:r>
          </a:p>
          <a:p>
            <a:r>
              <a:rPr lang="en-US" dirty="0" smtClean="0"/>
              <a:t>Other 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6" name="Picture 2"/>
          <p:cNvPicPr>
            <a:picLocks noChangeAspect="1" noChangeArrowheads="1"/>
          </p:cNvPicPr>
          <p:nvPr/>
        </p:nvPicPr>
        <p:blipFill>
          <a:blip r:embed="rId2" cstate="print"/>
          <a:srcRect/>
          <a:stretch>
            <a:fillRect/>
          </a:stretch>
        </p:blipFill>
        <p:spPr bwMode="auto">
          <a:xfrm>
            <a:off x="1143000" y="1295400"/>
            <a:ext cx="7867795" cy="47148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23</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2012 – 2013 Board Members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committee members</a:t>
            </a:r>
          </a:p>
          <a:p>
            <a:r>
              <a:rPr lang="en-US" sz="2800" dirty="0" smtClean="0"/>
              <a:t>Review of past 12 months HOA actions</a:t>
            </a:r>
          </a:p>
          <a:p>
            <a:r>
              <a:rPr lang="en-US" sz="2800" dirty="0" smtClean="0"/>
              <a:t>Financial statements and forecast</a:t>
            </a:r>
          </a:p>
          <a:p>
            <a:r>
              <a:rPr lang="en-US" sz="2800" dirty="0" smtClean="0"/>
              <a:t>Review Neighborhood Watch</a:t>
            </a:r>
          </a:p>
          <a:p>
            <a:r>
              <a:rPr lang="en-US" sz="2800" dirty="0" smtClean="0"/>
              <a:t>Review Protect La Bandera (Neighborhood Watch Program) </a:t>
            </a:r>
          </a:p>
          <a:p>
            <a:r>
              <a:rPr lang="en-US" sz="2800" dirty="0" smtClean="0"/>
              <a:t>Review Architectural Control Committee (ACC)</a:t>
            </a:r>
          </a:p>
          <a:p>
            <a:r>
              <a:rPr lang="en-US" sz="2800" dirty="0" smtClean="0"/>
              <a:t>Election of 2012 – 2013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a:t>
            </a:r>
          </a:p>
          <a:p>
            <a:pPr algn="ctr">
              <a:buNone/>
            </a:pPr>
            <a:r>
              <a:rPr lang="en-US" sz="6000" dirty="0" smtClean="0">
                <a:latin typeface="Arial Black" pitchFamily="34" charset="0"/>
              </a:rPr>
              <a:t>ACC, and Protect</a:t>
            </a:r>
          </a:p>
          <a:p>
            <a:pPr algn="ctr">
              <a:buNone/>
            </a:pPr>
            <a:r>
              <a:rPr lang="en-US" sz="6000" dirty="0" smtClean="0">
                <a:latin typeface="Arial Black" pitchFamily="34" charset="0"/>
              </a:rPr>
              <a:t>La Bandera</a:t>
            </a:r>
          </a:p>
          <a:p>
            <a:pPr algn="ctr">
              <a:buNone/>
            </a:pPr>
            <a:r>
              <a:rPr lang="en-US" sz="6000" dirty="0" smtClean="0">
                <a:latin typeface="Arial Black" pitchFamily="34" charset="0"/>
              </a:rPr>
              <a:t>Members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George Foster</a:t>
            </a:r>
          </a:p>
          <a:p>
            <a:pPr>
              <a:buNone/>
              <a:tabLst>
                <a:tab pos="7315200" algn="r"/>
              </a:tabLst>
            </a:pPr>
            <a:r>
              <a:rPr lang="en-US" sz="2800" dirty="0" smtClean="0"/>
              <a:t>Vice-President: 	Ken Hassler</a:t>
            </a:r>
          </a:p>
          <a:p>
            <a:pPr>
              <a:buNone/>
              <a:tabLst>
                <a:tab pos="7315200" algn="r"/>
              </a:tabLst>
            </a:pPr>
            <a:r>
              <a:rPr lang="en-US" sz="2800" dirty="0" smtClean="0"/>
              <a:t>Treasurer: 	Nathan Head</a:t>
            </a:r>
          </a:p>
          <a:p>
            <a:pPr>
              <a:buNone/>
              <a:tabLst>
                <a:tab pos="7315200" algn="r"/>
              </a:tabLst>
            </a:pPr>
            <a:r>
              <a:rPr lang="en-US" sz="2800" dirty="0" smtClean="0"/>
              <a:t>Secretary: 	Donna LaVanway</a:t>
            </a:r>
          </a:p>
          <a:p>
            <a:pPr>
              <a:buNone/>
              <a:tabLst>
                <a:tab pos="7315200" algn="r"/>
              </a:tabLst>
            </a:pPr>
            <a:r>
              <a:rPr lang="en-US" sz="2800" dirty="0" smtClean="0"/>
              <a:t>Member-At-Large: 	James Michael</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We need volunteers</a:t>
            </a:r>
          </a:p>
          <a:p>
            <a:pPr algn="ctr">
              <a:buNone/>
            </a:pPr>
            <a:endParaRPr lang="en-US" dirty="0" smtClean="0"/>
          </a:p>
          <a:p>
            <a:pPr algn="ctr">
              <a:buNone/>
            </a:pPr>
            <a:r>
              <a:rPr lang="en-US" sz="4000" dirty="0" smtClean="0"/>
              <a:t>PROTECT LA BANDERA</a:t>
            </a:r>
          </a:p>
          <a:p>
            <a:pPr algn="ctr">
              <a:buNone/>
            </a:pPr>
            <a:endParaRPr lang="en-US" dirty="0" smtClean="0"/>
          </a:p>
          <a:p>
            <a:pPr algn="ctr">
              <a:buNone/>
            </a:pPr>
            <a:r>
              <a:rPr lang="en-US" dirty="0" smtClean="0"/>
              <a:t>We need volunteers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Actions 2011-2012</a:t>
            </a:r>
            <a:endParaRPr lang="en-US" dirty="0"/>
          </a:p>
        </p:txBody>
      </p:sp>
      <p:sp>
        <p:nvSpPr>
          <p:cNvPr id="3" name="Subtitle 2"/>
          <p:cNvSpPr>
            <a:spLocks noGrp="1"/>
          </p:cNvSpPr>
          <p:nvPr>
            <p:ph type="subTitle" idx="1"/>
          </p:nvPr>
        </p:nvSpPr>
        <p:spPr>
          <a:xfrm>
            <a:off x="1143000" y="1295400"/>
            <a:ext cx="7696200" cy="4800600"/>
          </a:xfrm>
        </p:spPr>
        <p:txBody>
          <a:bodyPr>
            <a:normAutofit/>
          </a:bodyPr>
          <a:lstStyle/>
          <a:p>
            <a:pPr marL="341313" indent="-287338">
              <a:buFont typeface="Arial" pitchFamily="34" charset="0"/>
              <a:buChar char="•"/>
            </a:pPr>
            <a:r>
              <a:rPr lang="en-US" sz="2400" dirty="0" smtClean="0"/>
              <a:t>Repair sprinkler system main line after it cracked during heat wave.</a:t>
            </a:r>
          </a:p>
          <a:p>
            <a:pPr marL="341313" indent="-287338">
              <a:buFont typeface="Arial" pitchFamily="34" charset="0"/>
              <a:buChar char="•"/>
            </a:pPr>
            <a:r>
              <a:rPr lang="en-US" sz="2400" dirty="0" smtClean="0"/>
              <a:t>Renewed annual landscape maintenance and insurance contracts.</a:t>
            </a:r>
          </a:p>
          <a:p>
            <a:pPr marL="341313" indent="-287338">
              <a:buFont typeface="Arial" pitchFamily="34" charset="0"/>
              <a:buChar char="•"/>
            </a:pPr>
            <a:r>
              <a:rPr lang="en-US" sz="2400" dirty="0" smtClean="0"/>
              <a:t>Performed work necessary to obtain complimentary Neighborhood Watch signs from the City of Benbrook.  Neighborhood has strived to maintain an active Neighborhood Watch – Good work everyone!</a:t>
            </a:r>
          </a:p>
          <a:p>
            <a:pPr marL="341313" indent="-287338">
              <a:buFont typeface="Arial" pitchFamily="34" charset="0"/>
              <a:buChar char="•"/>
            </a:pPr>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447800" y="1295400"/>
            <a:ext cx="7010400" cy="5250547"/>
          </a:xfrm>
          <a:prstGeom prst="rect">
            <a:avLst/>
          </a:prstGeom>
          <a:noFill/>
          <a:ln w="9525">
            <a:noFill/>
            <a:miter lim="800000"/>
            <a:headEnd/>
            <a:tailEnd/>
          </a:ln>
        </p:spPr>
      </p:pic>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467</TotalTime>
  <Words>939</Words>
  <Application>Microsoft Office PowerPoint</Application>
  <PresentationFormat>On-screen Show (4:3)</PresentationFormat>
  <Paragraphs>908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Board Actions 2011-2012</vt:lpstr>
      <vt:lpstr>http://labanderaphase3.org/ http://www.facebook.com/lb3hoa </vt:lpstr>
      <vt:lpstr>PowerPoint Presentation</vt:lpstr>
      <vt:lpstr>HOA Collected all Prior Year Dues</vt:lpstr>
      <vt:lpstr>HOA  Actual vs. Budget</vt:lpstr>
      <vt:lpstr>HOA Budget - $225 Dues</vt:lpstr>
      <vt:lpstr>HOA Dues – Do they seem high?</vt:lpstr>
      <vt:lpstr>HOA Financial Position</vt:lpstr>
      <vt:lpstr>Alternative HOA Management?</vt:lpstr>
      <vt:lpstr>Wish List (Pending Projects)</vt:lpstr>
      <vt:lpstr>PowerPoint Presentation</vt:lpstr>
      <vt:lpstr>Protect La Bandera</vt:lpstr>
      <vt:lpstr>Current Neighborhood Division</vt:lpstr>
      <vt:lpstr>PowerPoint Presentation</vt:lpstr>
      <vt:lpstr>ACC Member Duites</vt:lpstr>
      <vt:lpstr>PowerPoint Presentation</vt:lpstr>
      <vt:lpstr>PowerPoint Presentation</vt:lpstr>
    </vt:vector>
  </TitlesOfParts>
  <Company>Lockheed Martin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  </dc:title>
  <dc:creator>grierjd</dc:creator>
  <cp:lastModifiedBy>Nathan Head</cp:lastModifiedBy>
  <cp:revision>116</cp:revision>
  <dcterms:created xsi:type="dcterms:W3CDTF">2010-03-15T19:24:14Z</dcterms:created>
  <dcterms:modified xsi:type="dcterms:W3CDTF">2012-04-25T13:40:35Z</dcterms:modified>
</cp:coreProperties>
</file>