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60" r:id="rId2"/>
    <p:sldId id="261" r:id="rId3"/>
    <p:sldId id="263" r:id="rId4"/>
    <p:sldId id="275" r:id="rId5"/>
    <p:sldId id="262" r:id="rId6"/>
    <p:sldId id="264" r:id="rId7"/>
    <p:sldId id="276" r:id="rId8"/>
    <p:sldId id="256" r:id="rId9"/>
    <p:sldId id="274" r:id="rId10"/>
    <p:sldId id="273" r:id="rId11"/>
    <p:sldId id="277" r:id="rId12"/>
    <p:sldId id="278" r:id="rId13"/>
    <p:sldId id="279" r:id="rId14"/>
    <p:sldId id="280" r:id="rId15"/>
    <p:sldId id="281" r:id="rId16"/>
    <p:sldId id="294" r:id="rId17"/>
    <p:sldId id="282" r:id="rId18"/>
    <p:sldId id="292" r:id="rId19"/>
    <p:sldId id="293" r:id="rId20"/>
    <p:sldId id="283" r:id="rId21"/>
    <p:sldId id="285" r:id="rId22"/>
    <p:sldId id="286" r:id="rId23"/>
    <p:sldId id="288" r:id="rId24"/>
    <p:sldId id="289" r:id="rId25"/>
    <p:sldId id="290" r:id="rId26"/>
    <p:sldId id="291" r:id="rId27"/>
    <p:sldId id="284"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2CB7358B-B9F1-4A41-9773-67A0192DDB31}" type="datetimeFigureOut">
              <a:rPr lang="en-US" smtClean="0"/>
              <a:pPr/>
              <a:t>4/21/2010</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CF77F74A-042B-4002-81B7-88F9E0C546A3}"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CB7358B-B9F1-4A41-9773-67A0192DDB31}" type="datetimeFigureOut">
              <a:rPr lang="en-US" smtClean="0"/>
              <a:pPr/>
              <a:t>4/21/2010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F77F74A-042B-4002-81B7-88F9E0C546A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CB7358B-B9F1-4A41-9773-67A0192DDB31}" type="datetimeFigureOut">
              <a:rPr lang="en-US" smtClean="0"/>
              <a:pPr/>
              <a:t>4/21/2010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F77F74A-042B-4002-81B7-88F9E0C546A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CB7358B-B9F1-4A41-9773-67A0192DDB31}" type="datetimeFigureOut">
              <a:rPr lang="en-US" smtClean="0"/>
              <a:pPr/>
              <a:t>4/21/2010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F77F74A-042B-4002-81B7-88F9E0C546A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CB7358B-B9F1-4A41-9773-67A0192DDB31}" type="datetimeFigureOut">
              <a:rPr lang="en-US" smtClean="0"/>
              <a:pPr/>
              <a:t>4/21/2010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F77F74A-042B-4002-81B7-88F9E0C546A3}"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CB7358B-B9F1-4A41-9773-67A0192DDB31}" type="datetimeFigureOut">
              <a:rPr lang="en-US" smtClean="0"/>
              <a:pPr/>
              <a:t>4/21/2010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F77F74A-042B-4002-81B7-88F9E0C546A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CB7358B-B9F1-4A41-9773-67A0192DDB31}" type="datetimeFigureOut">
              <a:rPr lang="en-US" smtClean="0"/>
              <a:pPr/>
              <a:t>4/21/2010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F77F74A-042B-4002-81B7-88F9E0C546A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CB7358B-B9F1-4A41-9773-67A0192DDB31}" type="datetimeFigureOut">
              <a:rPr lang="en-US" smtClean="0"/>
              <a:pPr/>
              <a:t>4/21/2010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F77F74A-042B-4002-81B7-88F9E0C546A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2CB7358B-B9F1-4A41-9773-67A0192DDB31}" type="datetimeFigureOut">
              <a:rPr lang="en-US" smtClean="0"/>
              <a:pPr/>
              <a:t>4/21/2010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F77F74A-042B-4002-81B7-88F9E0C546A3}"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CB7358B-B9F1-4A41-9773-67A0192DDB31}" type="datetimeFigureOut">
              <a:rPr lang="en-US" smtClean="0"/>
              <a:pPr/>
              <a:t>4/21/2010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F77F74A-042B-4002-81B7-88F9E0C546A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2CB7358B-B9F1-4A41-9773-67A0192DDB31}" type="datetimeFigureOut">
              <a:rPr lang="en-US" smtClean="0"/>
              <a:pPr/>
              <a:t>4/21/2010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F77F74A-042B-4002-81B7-88F9E0C546A3}"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CB7358B-B9F1-4A41-9773-67A0192DDB31}" type="datetimeFigureOut">
              <a:rPr lang="en-US" smtClean="0"/>
              <a:pPr/>
              <a:t>4/21/2010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F77F74A-042B-4002-81B7-88F9E0C546A3}"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1"/>
          <p:cNvPicPr>
            <a:picLocks noChangeAspect="1" noChangeArrowheads="1"/>
          </p:cNvPicPr>
          <p:nvPr/>
        </p:nvPicPr>
        <p:blipFill>
          <a:blip r:embed="rId2" cstate="print"/>
          <a:srcRect/>
          <a:stretch>
            <a:fillRect/>
          </a:stretch>
        </p:blipFill>
        <p:spPr bwMode="auto">
          <a:xfrm>
            <a:off x="990599" y="0"/>
            <a:ext cx="8153401" cy="1739900"/>
          </a:xfrm>
          <a:prstGeom prst="rect">
            <a:avLst/>
          </a:prstGeom>
          <a:noFill/>
          <a:ln w="9525">
            <a:noFill/>
            <a:miter lim="800000"/>
            <a:headEnd/>
            <a:tailEnd/>
          </a:ln>
        </p:spPr>
      </p:pic>
      <p:sp>
        <p:nvSpPr>
          <p:cNvPr id="3" name="Content Placeholder 2"/>
          <p:cNvSpPr>
            <a:spLocks noGrp="1"/>
          </p:cNvSpPr>
          <p:nvPr>
            <p:ph idx="1"/>
          </p:nvPr>
        </p:nvSpPr>
        <p:spPr>
          <a:xfrm>
            <a:off x="1143000" y="1905000"/>
            <a:ext cx="7802880" cy="4724400"/>
          </a:xfrm>
        </p:spPr>
        <p:txBody>
          <a:bodyPr>
            <a:normAutofit fontScale="85000" lnSpcReduction="10000"/>
          </a:bodyPr>
          <a:lstStyle/>
          <a:p>
            <a:pPr algn="ctr">
              <a:lnSpc>
                <a:spcPct val="110000"/>
              </a:lnSpc>
              <a:buNone/>
            </a:pPr>
            <a:r>
              <a:rPr lang="en-US" sz="5600" dirty="0" smtClean="0">
                <a:solidFill>
                  <a:schemeClr val="tx2">
                    <a:satMod val="130000"/>
                  </a:schemeClr>
                </a:solidFill>
                <a:effectLst>
                  <a:outerShdw blurRad="50000" dist="30000" dir="5400000" algn="tl" rotWithShape="0">
                    <a:srgbClr val="000000">
                      <a:alpha val="30000"/>
                    </a:srgbClr>
                  </a:outerShdw>
                </a:effectLst>
                <a:latin typeface="Comic Sans MS" pitchFamily="66" charset="0"/>
                <a:ea typeface="+mj-ea"/>
                <a:cs typeface="+mj-cs"/>
              </a:rPr>
              <a:t>La Bandera Phase III Homeowners Association</a:t>
            </a:r>
          </a:p>
          <a:p>
            <a:pPr algn="ctr">
              <a:lnSpc>
                <a:spcPct val="110000"/>
              </a:lnSpc>
              <a:buNone/>
            </a:pPr>
            <a:endParaRPr lang="en-US" sz="4800" dirty="0" smtClean="0">
              <a:solidFill>
                <a:schemeClr val="tx2">
                  <a:satMod val="130000"/>
                </a:schemeClr>
              </a:solidFill>
              <a:effectLst>
                <a:outerShdw blurRad="50000" dist="30000" dir="5400000" algn="tl" rotWithShape="0">
                  <a:srgbClr val="000000">
                    <a:alpha val="30000"/>
                  </a:srgbClr>
                </a:outerShdw>
              </a:effectLst>
              <a:latin typeface="Comic Sans MS" pitchFamily="66" charset="0"/>
              <a:ea typeface="+mj-ea"/>
              <a:cs typeface="+mj-cs"/>
            </a:endParaRPr>
          </a:p>
          <a:p>
            <a:pPr algn="ctr">
              <a:lnSpc>
                <a:spcPct val="110000"/>
              </a:lnSpc>
              <a:buNone/>
            </a:pPr>
            <a:r>
              <a:rPr lang="en-US" sz="7200" dirty="0" smtClean="0">
                <a:solidFill>
                  <a:schemeClr val="tx2">
                    <a:satMod val="130000"/>
                  </a:schemeClr>
                </a:solidFill>
                <a:effectLst>
                  <a:outerShdw blurRad="50000" dist="30000" dir="5400000" algn="tl" rotWithShape="0">
                    <a:srgbClr val="000000">
                      <a:alpha val="30000"/>
                    </a:srgbClr>
                  </a:outerShdw>
                </a:effectLst>
                <a:latin typeface="Comic Sans MS" pitchFamily="66" charset="0"/>
                <a:ea typeface="+mj-ea"/>
                <a:cs typeface="+mj-cs"/>
              </a:rPr>
              <a:t>April 21, 2010</a:t>
            </a:r>
          </a:p>
          <a:p>
            <a:pPr algn="ctr">
              <a:lnSpc>
                <a:spcPct val="110000"/>
              </a:lnSpc>
              <a:buNone/>
            </a:pPr>
            <a:endParaRPr lang="en-US" sz="4800" dirty="0" smtClean="0">
              <a:solidFill>
                <a:schemeClr val="tx2">
                  <a:satMod val="130000"/>
                </a:schemeClr>
              </a:solidFill>
              <a:effectLst>
                <a:outerShdw blurRad="50000" dist="30000" dir="5400000" algn="tl" rotWithShape="0">
                  <a:srgbClr val="000000">
                    <a:alpha val="30000"/>
                  </a:srgbClr>
                </a:outerShdw>
              </a:effectLst>
              <a:latin typeface="Comic Sans MS" pitchFamily="66" charset="0"/>
              <a:ea typeface="+mj-ea"/>
              <a:cs typeface="+mj-cs"/>
            </a:endParaRPr>
          </a:p>
          <a:p>
            <a:pPr algn="ctr">
              <a:lnSpc>
                <a:spcPct val="110000"/>
              </a:lnSpc>
              <a:buNone/>
            </a:pPr>
            <a:r>
              <a:rPr lang="en-US" sz="4700" dirty="0" smtClean="0">
                <a:solidFill>
                  <a:schemeClr val="tx2">
                    <a:satMod val="130000"/>
                  </a:schemeClr>
                </a:solidFill>
                <a:effectLst>
                  <a:outerShdw blurRad="50000" dist="30000" dir="5400000" algn="tl" rotWithShape="0">
                    <a:srgbClr val="000000">
                      <a:alpha val="30000"/>
                    </a:srgbClr>
                  </a:outerShdw>
                </a:effectLst>
                <a:latin typeface="Comic Sans MS" pitchFamily="66" charset="0"/>
                <a:ea typeface="+mj-ea"/>
                <a:cs typeface="+mj-cs"/>
              </a:rPr>
              <a:t>Welcome to our Annual Meeting</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0"/>
            <a:ext cx="7620000" cy="1066799"/>
          </a:xfrm>
        </p:spPr>
        <p:txBody>
          <a:bodyPr>
            <a:normAutofit/>
          </a:bodyPr>
          <a:lstStyle/>
          <a:p>
            <a:r>
              <a:rPr lang="en-US" dirty="0" smtClean="0"/>
              <a:t>Board Actions 2009-2010</a:t>
            </a:r>
            <a:endParaRPr lang="en-US" dirty="0"/>
          </a:p>
        </p:txBody>
      </p:sp>
      <p:sp>
        <p:nvSpPr>
          <p:cNvPr id="3" name="Subtitle 2"/>
          <p:cNvSpPr>
            <a:spLocks noGrp="1"/>
          </p:cNvSpPr>
          <p:nvPr>
            <p:ph type="subTitle" idx="1"/>
          </p:nvPr>
        </p:nvSpPr>
        <p:spPr>
          <a:xfrm>
            <a:off x="1143000" y="1371600"/>
            <a:ext cx="7696200" cy="4724400"/>
          </a:xfrm>
        </p:spPr>
        <p:txBody>
          <a:bodyPr>
            <a:normAutofit/>
          </a:bodyPr>
          <a:lstStyle/>
          <a:p>
            <a:pPr marL="341313" indent="-287338">
              <a:buFont typeface="Arial" pitchFamily="34" charset="0"/>
              <a:buChar char="•"/>
            </a:pPr>
            <a:r>
              <a:rPr lang="en-US" sz="2400" dirty="0" smtClean="0">
                <a:solidFill>
                  <a:schemeClr val="tx1"/>
                </a:solidFill>
              </a:rPr>
              <a:t>Established Common Property Maintenance Reserve Fund of $41,000 by 2017 – Created by collecting $5,550 per year or $50 per homeowner (amount set by city of Benbrook) required by LB3 Covenants Article 5.13</a:t>
            </a:r>
          </a:p>
          <a:p>
            <a:pPr marL="341313" indent="-287338">
              <a:buFont typeface="Arial" pitchFamily="34" charset="0"/>
              <a:buChar char="•"/>
            </a:pPr>
            <a:r>
              <a:rPr lang="en-US" sz="2400" dirty="0" smtClean="0">
                <a:solidFill>
                  <a:schemeClr val="tx1"/>
                </a:solidFill>
              </a:rPr>
              <a:t>Researched and signed contract with new landscaping company.</a:t>
            </a:r>
          </a:p>
          <a:p>
            <a:pPr marL="341313" indent="-287338">
              <a:buFont typeface="Arial" pitchFamily="34" charset="0"/>
              <a:buChar char="•"/>
            </a:pPr>
            <a:r>
              <a:rPr lang="en-US" sz="2400" dirty="0" smtClean="0">
                <a:solidFill>
                  <a:schemeClr val="tx1"/>
                </a:solidFill>
              </a:rPr>
              <a:t>Implemented quarterly audit of HOA records.</a:t>
            </a:r>
          </a:p>
          <a:p>
            <a:pPr marL="341313" indent="-287338">
              <a:buFont typeface="Arial" pitchFamily="34" charset="0"/>
              <a:buChar char="•"/>
            </a:pPr>
            <a:r>
              <a:rPr lang="en-US" sz="2400" dirty="0" smtClean="0">
                <a:solidFill>
                  <a:schemeClr val="tx1"/>
                </a:solidFill>
              </a:rPr>
              <a:t>Quarterly newsletter: 1</a:t>
            </a:r>
            <a:r>
              <a:rPr lang="en-US" sz="2400" baseline="30000" dirty="0" smtClean="0">
                <a:solidFill>
                  <a:schemeClr val="tx1"/>
                </a:solidFill>
              </a:rPr>
              <a:t>st</a:t>
            </a:r>
            <a:r>
              <a:rPr lang="en-US" sz="2400" dirty="0" smtClean="0">
                <a:solidFill>
                  <a:schemeClr val="tx1"/>
                </a:solidFill>
              </a:rPr>
              <a:t> issue released Sept 30</a:t>
            </a:r>
          </a:p>
        </p:txBody>
      </p:sp>
      <p:sp>
        <p:nvSpPr>
          <p:cNvPr id="4" name="TextBox 3"/>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447800"/>
            <a:ext cx="7790688" cy="4800600"/>
          </a:xfrm>
        </p:spPr>
        <p:txBody>
          <a:bodyPr>
            <a:normAutofit/>
          </a:bodyPr>
          <a:lstStyle/>
          <a:p>
            <a:pPr algn="ctr">
              <a:buNone/>
            </a:pPr>
            <a:r>
              <a:rPr lang="en-US" sz="6000" dirty="0" smtClean="0">
                <a:latin typeface="Arial Black" pitchFamily="34" charset="0"/>
              </a:rPr>
              <a:t>Financial Statements &amp; Forecast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866888" cy="1143000"/>
          </a:xfrm>
        </p:spPr>
        <p:txBody>
          <a:bodyPr>
            <a:normAutofit fontScale="90000"/>
          </a:bodyPr>
          <a:lstStyle/>
          <a:p>
            <a:pPr algn="ctr"/>
            <a:r>
              <a:rPr lang="en-US" dirty="0" smtClean="0"/>
              <a:t>HOA Collected all Prior Year Dues</a:t>
            </a:r>
            <a:endParaRPr lang="en-US" dirty="0"/>
          </a:p>
        </p:txBody>
      </p:sp>
      <p:sp>
        <p:nvSpPr>
          <p:cNvPr id="4" name="TextBox 3"/>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pic>
        <p:nvPicPr>
          <p:cNvPr id="2053" name="Picture 5"/>
          <p:cNvPicPr>
            <a:picLocks noChangeAspect="1" noChangeArrowheads="1"/>
          </p:cNvPicPr>
          <p:nvPr/>
        </p:nvPicPr>
        <p:blipFill>
          <a:blip r:embed="rId2" cstate="print"/>
          <a:srcRect/>
          <a:stretch>
            <a:fillRect/>
          </a:stretch>
        </p:blipFill>
        <p:spPr bwMode="auto">
          <a:xfrm>
            <a:off x="2971800" y="1371600"/>
            <a:ext cx="3962400" cy="4819650"/>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866888" cy="1143000"/>
          </a:xfrm>
        </p:spPr>
        <p:txBody>
          <a:bodyPr>
            <a:normAutofit fontScale="90000"/>
          </a:bodyPr>
          <a:lstStyle/>
          <a:p>
            <a:pPr algn="ctr"/>
            <a:r>
              <a:rPr lang="en-US" dirty="0" smtClean="0"/>
              <a:t>HOA Reduced Certain Expenses</a:t>
            </a:r>
            <a:endParaRPr lang="en-US" dirty="0"/>
          </a:p>
        </p:txBody>
      </p:sp>
      <p:sp>
        <p:nvSpPr>
          <p:cNvPr id="5" name="TextBox 4"/>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pic>
        <p:nvPicPr>
          <p:cNvPr id="15361" name="Picture 1"/>
          <p:cNvPicPr>
            <a:picLocks noChangeAspect="1" noChangeArrowheads="1"/>
          </p:cNvPicPr>
          <p:nvPr/>
        </p:nvPicPr>
        <p:blipFill>
          <a:blip r:embed="rId2" cstate="print"/>
          <a:srcRect/>
          <a:stretch>
            <a:fillRect/>
          </a:stretch>
        </p:blipFill>
        <p:spPr bwMode="auto">
          <a:xfrm>
            <a:off x="1143000" y="1066800"/>
            <a:ext cx="7384751" cy="5378450"/>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HOA Budget - $225 Dues</a:t>
            </a:r>
            <a:endParaRPr lang="en-US" dirty="0"/>
          </a:p>
        </p:txBody>
      </p:sp>
      <p:sp>
        <p:nvSpPr>
          <p:cNvPr id="5" name="TextBox 4"/>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sp>
        <p:nvSpPr>
          <p:cNvPr id="6" name="Content Placeholder 5"/>
          <p:cNvSpPr>
            <a:spLocks noGrp="1"/>
          </p:cNvSpPr>
          <p:nvPr>
            <p:ph idx="1"/>
          </p:nvPr>
        </p:nvSpPr>
        <p:spPr/>
        <p:txBody>
          <a:bodyPr/>
          <a:lstStyle/>
          <a:p>
            <a:endParaRPr lang="en-US"/>
          </a:p>
        </p:txBody>
      </p:sp>
      <p:pic>
        <p:nvPicPr>
          <p:cNvPr id="14337" name="Picture 1"/>
          <p:cNvPicPr>
            <a:picLocks noChangeAspect="1" noChangeArrowheads="1"/>
          </p:cNvPicPr>
          <p:nvPr/>
        </p:nvPicPr>
        <p:blipFill>
          <a:blip r:embed="rId2" cstate="print"/>
          <a:srcRect/>
          <a:stretch>
            <a:fillRect/>
          </a:stretch>
        </p:blipFill>
        <p:spPr bwMode="auto">
          <a:xfrm>
            <a:off x="1371600" y="1447800"/>
            <a:ext cx="7589837" cy="4876800"/>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HOA Financial Position</a:t>
            </a:r>
            <a:endParaRPr lang="en-US" dirty="0"/>
          </a:p>
        </p:txBody>
      </p:sp>
      <p:sp>
        <p:nvSpPr>
          <p:cNvPr id="4" name="TextBox 3"/>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pic>
        <p:nvPicPr>
          <p:cNvPr id="27652" name="Picture 4"/>
          <p:cNvPicPr>
            <a:picLocks noChangeAspect="1" noChangeArrowheads="1"/>
          </p:cNvPicPr>
          <p:nvPr/>
        </p:nvPicPr>
        <p:blipFill>
          <a:blip r:embed="rId2" cstate="print"/>
          <a:srcRect/>
          <a:stretch>
            <a:fillRect/>
          </a:stretch>
        </p:blipFill>
        <p:spPr bwMode="auto">
          <a:xfrm>
            <a:off x="1828800" y="1371600"/>
            <a:ext cx="6324600" cy="4933950"/>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To-Do List (Pending Projects)</a:t>
            </a:r>
            <a:endParaRPr lang="en-US" dirty="0"/>
          </a:p>
        </p:txBody>
      </p:sp>
      <p:sp>
        <p:nvSpPr>
          <p:cNvPr id="3" name="Content Placeholder 2"/>
          <p:cNvSpPr>
            <a:spLocks noGrp="1"/>
          </p:cNvSpPr>
          <p:nvPr>
            <p:ph idx="1"/>
          </p:nvPr>
        </p:nvSpPr>
        <p:spPr>
          <a:xfrm>
            <a:off x="1435608" y="1905000"/>
            <a:ext cx="7498080" cy="4343400"/>
          </a:xfrm>
        </p:spPr>
        <p:txBody>
          <a:bodyPr/>
          <a:lstStyle/>
          <a:p>
            <a:r>
              <a:rPr lang="en-US" dirty="0" smtClean="0"/>
              <a:t>Repair sprinkler system.</a:t>
            </a:r>
          </a:p>
          <a:p>
            <a:r>
              <a:rPr lang="en-US" dirty="0" smtClean="0"/>
              <a:t>Touch-up/Paint La Bandera signs at both front entrances.</a:t>
            </a:r>
          </a:p>
          <a:p>
            <a:r>
              <a:rPr lang="en-US" dirty="0" smtClean="0"/>
              <a:t>Repair East entrance La Bandera sign (steel rebar is showing).</a:t>
            </a:r>
          </a:p>
          <a:p>
            <a:r>
              <a:rPr lang="en-US" smtClean="0"/>
              <a:t>2011+; </a:t>
            </a:r>
            <a:r>
              <a:rPr lang="en-US" dirty="0" smtClean="0"/>
              <a:t>Add electricity to both front entrances (for lighted signs).</a:t>
            </a:r>
            <a:endParaRPr lang="en-US" dirty="0"/>
          </a:p>
        </p:txBody>
      </p:sp>
      <p:sp>
        <p:nvSpPr>
          <p:cNvPr id="6" name="TextBox 5"/>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447800"/>
            <a:ext cx="7790688" cy="4800600"/>
          </a:xfrm>
        </p:spPr>
        <p:txBody>
          <a:bodyPr>
            <a:normAutofit/>
          </a:bodyPr>
          <a:lstStyle/>
          <a:p>
            <a:pPr algn="ctr">
              <a:buNone/>
            </a:pPr>
            <a:r>
              <a:rPr lang="en-US" sz="6000" dirty="0" smtClean="0">
                <a:latin typeface="Arial Black" pitchFamily="34" charset="0"/>
              </a:rPr>
              <a:t>Neighborhood Crime Watch Presentation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 La Bandera</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La Bandera HOA has an organized Benbrook Neighborhood Watch program. Members are constantly on the lookout for suspicious activity, open garage doors, unusual cars not normally in the neighborhood, and other various signs of possible criminal activity. </a:t>
            </a:r>
          </a:p>
          <a:p>
            <a:r>
              <a:rPr lang="en-US" dirty="0" smtClean="0"/>
              <a:t>If you happen to spot anything suspicious please do not hesitate to call the City of Benbrook at </a:t>
            </a:r>
            <a:r>
              <a:rPr lang="en-US" b="1" u="sng" dirty="0" smtClean="0"/>
              <a:t>817-249-4803</a:t>
            </a:r>
            <a:r>
              <a:rPr lang="en-US" dirty="0" smtClean="0"/>
              <a:t> or dial 911 if it is an emergency. </a:t>
            </a:r>
          </a:p>
          <a:p>
            <a:r>
              <a:rPr lang="en-US" dirty="0" smtClean="0"/>
              <a:t>If you are interested in volunteering please contact the HOA.</a:t>
            </a:r>
          </a:p>
          <a:p>
            <a:endParaRPr lang="en-US" dirty="0"/>
          </a:p>
        </p:txBody>
      </p:sp>
      <p:sp>
        <p:nvSpPr>
          <p:cNvPr id="4" name="TextBox 3"/>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Current Neighborhood Division</a:t>
            </a:r>
            <a:endParaRPr lang="en-US" dirty="0"/>
          </a:p>
        </p:txBody>
      </p:sp>
      <p:pic>
        <p:nvPicPr>
          <p:cNvPr id="28674" name="Picture 2" descr="C:\Users\Nathan\Desktop\HOA Files\Website\images\nhwatch.jpg"/>
          <p:cNvPicPr>
            <a:picLocks noChangeAspect="1" noChangeArrowheads="1"/>
          </p:cNvPicPr>
          <p:nvPr/>
        </p:nvPicPr>
        <p:blipFill>
          <a:blip r:embed="rId2" cstate="print"/>
          <a:srcRect/>
          <a:stretch>
            <a:fillRect/>
          </a:stretch>
        </p:blipFill>
        <p:spPr bwMode="auto">
          <a:xfrm>
            <a:off x="1371600" y="1447800"/>
            <a:ext cx="7415575" cy="4419600"/>
          </a:xfrm>
          <a:prstGeom prst="rect">
            <a:avLst/>
          </a:prstGeom>
          <a:noFill/>
        </p:spPr>
      </p:pic>
      <p:sp>
        <p:nvSpPr>
          <p:cNvPr id="4" name="TextBox 3"/>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762000"/>
            <a:ext cx="7848600" cy="5867400"/>
          </a:xfrm>
        </p:spPr>
        <p:txBody>
          <a:bodyPr>
            <a:normAutofit/>
          </a:bodyPr>
          <a:lstStyle/>
          <a:p>
            <a:pPr algn="ctr">
              <a:buNone/>
            </a:pPr>
            <a:r>
              <a:rPr lang="en-US" sz="4000" dirty="0" smtClean="0"/>
              <a:t>BEFORE WE BEGIN</a:t>
            </a:r>
          </a:p>
          <a:p>
            <a:pPr algn="ctr">
              <a:buNone/>
            </a:pPr>
            <a:endParaRPr lang="en-US" sz="2400" dirty="0" smtClean="0"/>
          </a:p>
          <a:p>
            <a:r>
              <a:rPr lang="en-US" sz="2800" dirty="0" smtClean="0"/>
              <a:t>Did you sign the voting/attendance list?</a:t>
            </a:r>
          </a:p>
          <a:p>
            <a:pPr lvl="1"/>
            <a:r>
              <a:rPr lang="en-US" sz="2400" dirty="0" smtClean="0"/>
              <a:t>If not, please do so now.</a:t>
            </a:r>
          </a:p>
          <a:p>
            <a:pPr lvl="1"/>
            <a:r>
              <a:rPr lang="en-US" sz="2400" dirty="0" smtClean="0"/>
              <a:t>One signature is required for each address present.</a:t>
            </a:r>
          </a:p>
          <a:p>
            <a:pPr lvl="1"/>
            <a:r>
              <a:rPr lang="en-US" sz="2400" dirty="0" smtClean="0"/>
              <a:t>This list is used to verify our ballot totals for the election of the board at the end of this meeting.</a:t>
            </a:r>
          </a:p>
          <a:p>
            <a:pPr lvl="1"/>
            <a:r>
              <a:rPr lang="en-US" sz="2400" dirty="0" smtClean="0"/>
              <a:t>Each address is allowed one vote/one ballot.</a:t>
            </a:r>
          </a:p>
        </p:txBody>
      </p:sp>
      <p:sp>
        <p:nvSpPr>
          <p:cNvPr id="4" name="TextBox 3"/>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447800"/>
            <a:ext cx="7790688" cy="4800600"/>
          </a:xfrm>
        </p:spPr>
        <p:txBody>
          <a:bodyPr>
            <a:normAutofit/>
          </a:bodyPr>
          <a:lstStyle/>
          <a:p>
            <a:pPr algn="ctr">
              <a:buNone/>
            </a:pPr>
            <a:r>
              <a:rPr lang="en-US" sz="6000" dirty="0" smtClean="0">
                <a:latin typeface="Arial Black" pitchFamily="34" charset="0"/>
              </a:rPr>
              <a:t>Architectural Control Committee (ACC) Article VI</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35477E2A-7FBC-4712-8AAA-3DD58DFD2035}" type="slidenum">
              <a:rPr lang="en-US"/>
              <a:pPr/>
              <a:t>21</a:t>
            </a:fld>
            <a:endParaRPr lang="en-US"/>
          </a:p>
        </p:txBody>
      </p:sp>
      <p:sp>
        <p:nvSpPr>
          <p:cNvPr id="190466" name="Rectangle 2"/>
          <p:cNvSpPr>
            <a:spLocks noGrp="1" noChangeArrowheads="1"/>
          </p:cNvSpPr>
          <p:nvPr>
            <p:ph type="body" idx="1"/>
          </p:nvPr>
        </p:nvSpPr>
        <p:spPr>
          <a:xfrm>
            <a:off x="838200" y="1447800"/>
            <a:ext cx="7848600" cy="4648200"/>
          </a:xfrm>
        </p:spPr>
        <p:txBody>
          <a:bodyPr>
            <a:normAutofit lnSpcReduction="10000"/>
          </a:bodyPr>
          <a:lstStyle/>
          <a:p>
            <a:pPr marL="990600" lvl="1" indent="-533400">
              <a:lnSpc>
                <a:spcPct val="90000"/>
              </a:lnSpc>
              <a:buFontTx/>
              <a:buNone/>
            </a:pPr>
            <a:r>
              <a:rPr lang="en-US" sz="2400" dirty="0">
                <a:latin typeface="Arial" pitchFamily="34" charset="0"/>
                <a:cs typeface="Arial" pitchFamily="34" charset="0"/>
              </a:rPr>
              <a:t>6.04 Operations of the </a:t>
            </a:r>
            <a:r>
              <a:rPr lang="en-US" sz="2400" dirty="0" smtClean="0">
                <a:latin typeface="Arial" pitchFamily="34" charset="0"/>
                <a:cs typeface="Arial" pitchFamily="34" charset="0"/>
              </a:rPr>
              <a:t>ACC…</a:t>
            </a:r>
            <a:endParaRPr lang="en-US" sz="2400" dirty="0">
              <a:latin typeface="Arial" pitchFamily="34" charset="0"/>
              <a:cs typeface="Arial" pitchFamily="34" charset="0"/>
            </a:endParaRPr>
          </a:p>
          <a:p>
            <a:pPr marL="990600" lvl="1" indent="-533400">
              <a:lnSpc>
                <a:spcPct val="90000"/>
              </a:lnSpc>
              <a:buFontTx/>
              <a:buNone/>
            </a:pPr>
            <a:r>
              <a:rPr lang="en-US" sz="2400" dirty="0">
                <a:latin typeface="Arial" pitchFamily="34" charset="0"/>
                <a:cs typeface="Arial" pitchFamily="34" charset="0"/>
              </a:rPr>
              <a:t>	(a)  Meetings.  The ACC shall hold regular meetings at least once every three (3) months or more often as may be established by the ACC.  </a:t>
            </a:r>
          </a:p>
          <a:p>
            <a:pPr marL="990600" lvl="1" indent="-533400">
              <a:lnSpc>
                <a:spcPct val="90000"/>
              </a:lnSpc>
              <a:buFontTx/>
              <a:buNone/>
            </a:pPr>
            <a:endParaRPr lang="en-US" sz="2400" dirty="0">
              <a:latin typeface="Arial" pitchFamily="34" charset="0"/>
              <a:cs typeface="Arial" pitchFamily="34" charset="0"/>
            </a:endParaRPr>
          </a:p>
          <a:p>
            <a:pPr marL="1023938" lvl="1" indent="0">
              <a:lnSpc>
                <a:spcPct val="90000"/>
              </a:lnSpc>
              <a:buFontTx/>
              <a:buNone/>
            </a:pPr>
            <a:r>
              <a:rPr lang="en-US" sz="3200" i="1" dirty="0">
                <a:latin typeface="Arial" pitchFamily="34" charset="0"/>
                <a:cs typeface="Arial" pitchFamily="34" charset="0"/>
              </a:rPr>
              <a:t>If items are submitted for review, meetings are held more frequently.</a:t>
            </a:r>
          </a:p>
          <a:p>
            <a:pPr marL="990600" lvl="1" indent="-533400">
              <a:lnSpc>
                <a:spcPct val="90000"/>
              </a:lnSpc>
              <a:buFontTx/>
              <a:buNone/>
            </a:pPr>
            <a:endParaRPr lang="en-US" sz="3200" dirty="0">
              <a:latin typeface="Arial" pitchFamily="34" charset="0"/>
              <a:cs typeface="Arial" pitchFamily="34" charset="0"/>
            </a:endParaRPr>
          </a:p>
          <a:p>
            <a:pPr marL="990600" lvl="1" indent="-22225">
              <a:lnSpc>
                <a:spcPct val="90000"/>
              </a:lnSpc>
              <a:buFontTx/>
              <a:buNone/>
            </a:pPr>
            <a:r>
              <a:rPr lang="en-US" sz="2400" dirty="0">
                <a:latin typeface="Arial" pitchFamily="34" charset="0"/>
                <a:cs typeface="Arial" pitchFamily="34" charset="0"/>
              </a:rPr>
              <a:t>Please submit all requests for approval by the first Monday of the month for consideration in the ACC meeting </a:t>
            </a:r>
            <a:r>
              <a:rPr lang="en-US" sz="2400" dirty="0" smtClean="0">
                <a:latin typeface="Arial" pitchFamily="34" charset="0"/>
                <a:cs typeface="Arial" pitchFamily="34" charset="0"/>
              </a:rPr>
              <a:t>occurring </a:t>
            </a:r>
            <a:r>
              <a:rPr lang="en-US" sz="2400" dirty="0">
                <a:latin typeface="Arial" pitchFamily="34" charset="0"/>
                <a:cs typeface="Arial" pitchFamily="34" charset="0"/>
              </a:rPr>
              <a:t>on the second Monday of each month. </a:t>
            </a:r>
          </a:p>
        </p:txBody>
      </p:sp>
      <p:sp>
        <p:nvSpPr>
          <p:cNvPr id="6" name="Rectangle 2"/>
          <p:cNvSpPr>
            <a:spLocks noGrp="1" noChangeArrowheads="1"/>
          </p:cNvSpPr>
          <p:nvPr>
            <p:ph type="title"/>
          </p:nvPr>
        </p:nvSpPr>
        <p:spPr>
          <a:xfrm>
            <a:off x="1435608" y="274638"/>
            <a:ext cx="7498080" cy="1143000"/>
          </a:xfrm>
        </p:spPr>
        <p:txBody>
          <a:bodyPr>
            <a:normAutofit/>
          </a:bodyPr>
          <a:lstStyle/>
          <a:p>
            <a:pPr marL="2209800" lvl="4" indent="-2209800" algn="ctr"/>
            <a:r>
              <a:rPr lang="en-US" sz="4300" dirty="0" smtClean="0">
                <a:solidFill>
                  <a:schemeClr val="tx2">
                    <a:satMod val="130000"/>
                  </a:schemeClr>
                </a:solidFill>
                <a:effectLst>
                  <a:outerShdw blurRad="50000" dist="30000" dir="5400000" algn="tl" rotWithShape="0">
                    <a:srgbClr val="000000">
                      <a:alpha val="30000"/>
                    </a:srgbClr>
                  </a:outerShdw>
                </a:effectLst>
              </a:rPr>
              <a:t>When Do We Meet?</a:t>
            </a:r>
            <a:endParaRPr lang="en-US" sz="4300" dirty="0">
              <a:solidFill>
                <a:schemeClr val="tx2">
                  <a:satMod val="130000"/>
                </a:schemeClr>
              </a:solidFill>
              <a:effectLst>
                <a:outerShdw blurRad="50000" dist="30000" dir="5400000" algn="tl" rotWithShape="0">
                  <a:srgbClr val="000000">
                    <a:alpha val="30000"/>
                  </a:srgbClr>
                </a:outerShdw>
              </a:effectLst>
            </a:endParaRPr>
          </a:p>
        </p:txBody>
      </p:sp>
      <p:sp>
        <p:nvSpPr>
          <p:cNvPr id="7" name="TextBox 6"/>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C05B979E-676C-4EBB-8168-9AF7E0567420}" type="slidenum">
              <a:rPr lang="en-US"/>
              <a:pPr/>
              <a:t>22</a:t>
            </a:fld>
            <a:endParaRPr lang="en-US"/>
          </a:p>
        </p:txBody>
      </p:sp>
      <p:sp>
        <p:nvSpPr>
          <p:cNvPr id="165891" name="Rectangle 3"/>
          <p:cNvSpPr>
            <a:spLocks noGrp="1" noChangeArrowheads="1"/>
          </p:cNvSpPr>
          <p:nvPr>
            <p:ph type="body" idx="1"/>
          </p:nvPr>
        </p:nvSpPr>
        <p:spPr>
          <a:xfrm>
            <a:off x="838200" y="1447800"/>
            <a:ext cx="7848600" cy="5105400"/>
          </a:xfrm>
        </p:spPr>
        <p:txBody>
          <a:bodyPr>
            <a:normAutofit fontScale="92500" lnSpcReduction="10000"/>
          </a:bodyPr>
          <a:lstStyle/>
          <a:p>
            <a:pPr marL="990600" lvl="1" indent="-595313">
              <a:lnSpc>
                <a:spcPct val="90000"/>
              </a:lnSpc>
              <a:buFontTx/>
              <a:buNone/>
            </a:pPr>
            <a:r>
              <a:rPr lang="en-US" sz="2400" dirty="0" smtClean="0">
                <a:latin typeface="Arial" pitchFamily="34" charset="0"/>
                <a:cs typeface="Arial" pitchFamily="34" charset="0"/>
              </a:rPr>
              <a:t>6.02 </a:t>
            </a:r>
            <a:r>
              <a:rPr lang="en-US" sz="2400" dirty="0">
                <a:latin typeface="Arial" pitchFamily="34" charset="0"/>
                <a:cs typeface="Arial" pitchFamily="34" charset="0"/>
              </a:rPr>
              <a:t>Purpose, Powers and Duties of the ACC</a:t>
            </a:r>
            <a:r>
              <a:rPr lang="en-US" sz="2400" dirty="0" smtClean="0">
                <a:latin typeface="Arial" pitchFamily="34" charset="0"/>
                <a:cs typeface="Arial" pitchFamily="34" charset="0"/>
              </a:rPr>
              <a:t>.</a:t>
            </a:r>
          </a:p>
          <a:p>
            <a:pPr marL="990600" lvl="1" indent="-533400">
              <a:lnSpc>
                <a:spcPct val="90000"/>
              </a:lnSpc>
              <a:buFontTx/>
              <a:buNone/>
            </a:pPr>
            <a:endParaRPr lang="en-US" sz="2400" dirty="0">
              <a:latin typeface="Arial" pitchFamily="34" charset="0"/>
              <a:cs typeface="Arial" pitchFamily="34" charset="0"/>
            </a:endParaRPr>
          </a:p>
          <a:p>
            <a:pPr marL="990600" lvl="1" indent="-22225">
              <a:lnSpc>
                <a:spcPct val="90000"/>
              </a:lnSpc>
              <a:buFontTx/>
              <a:buNone/>
            </a:pPr>
            <a:r>
              <a:rPr lang="en-US" sz="2400" dirty="0">
                <a:latin typeface="Arial" pitchFamily="34" charset="0"/>
                <a:cs typeface="Arial" pitchFamily="34" charset="0"/>
              </a:rPr>
              <a:t>The purpose of the ACC is to assure that any installation, construction, or alteration of any structure is in conformity and harmony of external design and general quality of the </a:t>
            </a:r>
            <a:r>
              <a:rPr lang="en-US" sz="2400" dirty="0" smtClean="0">
                <a:latin typeface="Arial" pitchFamily="34" charset="0"/>
                <a:cs typeface="Arial" pitchFamily="34" charset="0"/>
              </a:rPr>
              <a:t>subdivision.</a:t>
            </a:r>
          </a:p>
          <a:p>
            <a:pPr marL="990600" lvl="1" indent="-22225">
              <a:lnSpc>
                <a:spcPct val="90000"/>
              </a:lnSpc>
              <a:buFontTx/>
              <a:buNone/>
            </a:pPr>
            <a:endParaRPr lang="en-US" sz="2400" dirty="0" smtClean="0">
              <a:latin typeface="Arial" pitchFamily="34" charset="0"/>
              <a:cs typeface="Arial" pitchFamily="34" charset="0"/>
            </a:endParaRPr>
          </a:p>
          <a:p>
            <a:pPr lvl="1">
              <a:buFontTx/>
              <a:buNone/>
            </a:pPr>
            <a:r>
              <a:rPr lang="en-US" sz="2400" dirty="0" smtClean="0">
                <a:latin typeface="Arial" pitchFamily="34" charset="0"/>
                <a:cs typeface="Arial" pitchFamily="34" charset="0"/>
              </a:rPr>
              <a:t>6.06 Submission of Plans and Specifications.</a:t>
            </a:r>
          </a:p>
          <a:p>
            <a:pPr lvl="1">
              <a:buFontTx/>
              <a:buNone/>
            </a:pPr>
            <a:endParaRPr lang="en-US" sz="2400" dirty="0" smtClean="0">
              <a:latin typeface="Arial" pitchFamily="34" charset="0"/>
              <a:cs typeface="Arial" pitchFamily="34" charset="0"/>
            </a:endParaRPr>
          </a:p>
          <a:p>
            <a:pPr marL="968375" lvl="1" indent="0">
              <a:buFontTx/>
              <a:buNone/>
            </a:pPr>
            <a:r>
              <a:rPr lang="en-US" sz="2400" dirty="0" smtClean="0">
                <a:latin typeface="Arial" pitchFamily="34" charset="0"/>
                <a:cs typeface="Arial" pitchFamily="34" charset="0"/>
              </a:rPr>
              <a:t>No structure shall be commenced, erected, placed, moved onto, or permitted to remain on any lot, nor shall any existing structure or lot, including without limitation, any change of exterior color, unless plans and specifications therefore shall have been submitted to and approved in writing by the ACC.</a:t>
            </a:r>
          </a:p>
          <a:p>
            <a:pPr marL="990600" lvl="1" indent="-22225">
              <a:lnSpc>
                <a:spcPct val="90000"/>
              </a:lnSpc>
              <a:buFontTx/>
              <a:buNone/>
            </a:pPr>
            <a:endParaRPr lang="en-US" sz="2400" dirty="0"/>
          </a:p>
          <a:p>
            <a:pPr marL="990600" lvl="1" indent="-533400">
              <a:lnSpc>
                <a:spcPct val="90000"/>
              </a:lnSpc>
              <a:buFontTx/>
              <a:buNone/>
            </a:pPr>
            <a:endParaRPr lang="en-US" sz="3200" dirty="0"/>
          </a:p>
          <a:p>
            <a:pPr marL="990600" lvl="1" indent="-533400">
              <a:lnSpc>
                <a:spcPct val="90000"/>
              </a:lnSpc>
              <a:buFontTx/>
              <a:buNone/>
            </a:pPr>
            <a:endParaRPr lang="en-US" sz="3200" dirty="0"/>
          </a:p>
        </p:txBody>
      </p:sp>
      <p:sp>
        <p:nvSpPr>
          <p:cNvPr id="6" name="Rectangle 2"/>
          <p:cNvSpPr>
            <a:spLocks noGrp="1" noChangeArrowheads="1"/>
          </p:cNvSpPr>
          <p:nvPr>
            <p:ph type="title"/>
          </p:nvPr>
        </p:nvSpPr>
        <p:spPr>
          <a:xfrm>
            <a:off x="1435608" y="274638"/>
            <a:ext cx="7498080" cy="1143000"/>
          </a:xfrm>
        </p:spPr>
        <p:txBody>
          <a:bodyPr>
            <a:normAutofit fontScale="90000"/>
          </a:bodyPr>
          <a:lstStyle/>
          <a:p>
            <a:pPr marL="2209800" lvl="4" indent="-2209800" algn="ctr"/>
            <a:r>
              <a:rPr lang="en-US" sz="4300" dirty="0" smtClean="0">
                <a:solidFill>
                  <a:schemeClr val="tx2">
                    <a:satMod val="130000"/>
                  </a:schemeClr>
                </a:solidFill>
                <a:effectLst>
                  <a:outerShdw blurRad="50000" dist="30000" dir="5400000" algn="tl" rotWithShape="0">
                    <a:srgbClr val="000000">
                      <a:alpha val="30000"/>
                    </a:srgbClr>
                  </a:outerShdw>
                </a:effectLst>
              </a:rPr>
              <a:t>What is the Purpose of the ACC?</a:t>
            </a:r>
            <a:endParaRPr lang="en-US" sz="4300" dirty="0">
              <a:solidFill>
                <a:schemeClr val="tx2">
                  <a:satMod val="130000"/>
                </a:schemeClr>
              </a:solidFill>
              <a:effectLst>
                <a:outerShdw blurRad="50000" dist="30000" dir="5400000" algn="tl" rotWithShape="0">
                  <a:srgbClr val="000000">
                    <a:alpha val="30000"/>
                  </a:srgbClr>
                </a:outerShdw>
              </a:effectLst>
            </a:endParaRPr>
          </a:p>
        </p:txBody>
      </p:sp>
      <p:sp>
        <p:nvSpPr>
          <p:cNvPr id="7" name="TextBox 6"/>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9F993EC-E8E5-46DF-8C15-1A31D63A5968}" type="slidenum">
              <a:rPr lang="en-US"/>
              <a:pPr/>
              <a:t>23</a:t>
            </a:fld>
            <a:endParaRPr lang="en-US"/>
          </a:p>
        </p:txBody>
      </p:sp>
      <p:sp>
        <p:nvSpPr>
          <p:cNvPr id="193541" name="Rectangle 5"/>
          <p:cNvSpPr>
            <a:spLocks noGrp="1" noChangeArrowheads="1"/>
          </p:cNvSpPr>
          <p:nvPr>
            <p:ph type="body" idx="1"/>
          </p:nvPr>
        </p:nvSpPr>
        <p:spPr>
          <a:xfrm>
            <a:off x="838200" y="1828800"/>
            <a:ext cx="7467600" cy="4419600"/>
          </a:xfrm>
          <a:noFill/>
          <a:ln/>
        </p:spPr>
        <p:txBody>
          <a:bodyPr/>
          <a:lstStyle/>
          <a:p>
            <a:pPr marL="2209800" lvl="4" indent="-381000">
              <a:buFontTx/>
              <a:buNone/>
            </a:pPr>
            <a:endParaRPr lang="en-US" sz="3200" b="1" i="1" dirty="0"/>
          </a:p>
          <a:p>
            <a:pPr marL="860425" lvl="4" indent="0">
              <a:buFontTx/>
              <a:buNone/>
            </a:pPr>
            <a:r>
              <a:rPr lang="en-US" sz="2800" b="1" i="1" dirty="0"/>
              <a:t>Send an email </a:t>
            </a:r>
            <a:r>
              <a:rPr lang="en-US" sz="2800" b="1" i="1" dirty="0" smtClean="0"/>
              <a:t>(lb3hoa@gmail.com) to </a:t>
            </a:r>
            <a:r>
              <a:rPr lang="en-US" sz="2800" b="1" i="1" dirty="0"/>
              <a:t>the ACC </a:t>
            </a:r>
            <a:r>
              <a:rPr lang="en-US" sz="2800" b="1" i="1" dirty="0" smtClean="0"/>
              <a:t>or contact the ACC through </a:t>
            </a:r>
            <a:r>
              <a:rPr lang="en-US" sz="2800" b="1" i="1" dirty="0"/>
              <a:t>the </a:t>
            </a:r>
            <a:r>
              <a:rPr lang="en-US" sz="2800" b="1" i="1" dirty="0" smtClean="0"/>
              <a:t>HOA webpage </a:t>
            </a:r>
            <a:r>
              <a:rPr lang="en-US" sz="2800" b="1" i="1" dirty="0"/>
              <a:t>for formal review and written approval.  </a:t>
            </a:r>
          </a:p>
        </p:txBody>
      </p:sp>
      <p:sp>
        <p:nvSpPr>
          <p:cNvPr id="5" name="Rectangle 2"/>
          <p:cNvSpPr>
            <a:spLocks noGrp="1" noChangeArrowheads="1"/>
          </p:cNvSpPr>
          <p:nvPr>
            <p:ph type="title"/>
          </p:nvPr>
        </p:nvSpPr>
        <p:spPr>
          <a:xfrm>
            <a:off x="1435608" y="274638"/>
            <a:ext cx="7498080" cy="1143000"/>
          </a:xfrm>
        </p:spPr>
        <p:txBody>
          <a:bodyPr>
            <a:normAutofit fontScale="90000"/>
          </a:bodyPr>
          <a:lstStyle/>
          <a:p>
            <a:pPr marL="2209800" lvl="4" indent="-2209800" algn="ctr"/>
            <a:r>
              <a:rPr lang="en-US" sz="4300" dirty="0">
                <a:solidFill>
                  <a:schemeClr val="tx2">
                    <a:satMod val="130000"/>
                  </a:schemeClr>
                </a:solidFill>
                <a:effectLst>
                  <a:outerShdw blurRad="50000" dist="30000" dir="5400000" algn="tl" rotWithShape="0">
                    <a:srgbClr val="000000">
                      <a:alpha val="30000"/>
                    </a:srgbClr>
                  </a:outerShdw>
                </a:effectLst>
              </a:rPr>
              <a:t>How to submit plans for review:</a:t>
            </a:r>
          </a:p>
        </p:txBody>
      </p:sp>
      <p:sp>
        <p:nvSpPr>
          <p:cNvPr id="6" name="TextBox 5"/>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F5B3192-A3A9-4146-B0AA-97020B6AE9AA}" type="slidenum">
              <a:rPr lang="en-US"/>
              <a:pPr/>
              <a:t>24</a:t>
            </a:fld>
            <a:endParaRPr lang="en-US"/>
          </a:p>
        </p:txBody>
      </p:sp>
      <p:sp>
        <p:nvSpPr>
          <p:cNvPr id="200706" name="Rectangle 2"/>
          <p:cNvSpPr>
            <a:spLocks noGrp="1" noChangeArrowheads="1"/>
          </p:cNvSpPr>
          <p:nvPr>
            <p:ph type="title"/>
          </p:nvPr>
        </p:nvSpPr>
        <p:spPr/>
        <p:txBody>
          <a:bodyPr/>
          <a:lstStyle/>
          <a:p>
            <a:pPr algn="ctr"/>
            <a:r>
              <a:rPr lang="en-US" dirty="0"/>
              <a:t>Accomplishments</a:t>
            </a:r>
          </a:p>
        </p:txBody>
      </p:sp>
      <p:sp>
        <p:nvSpPr>
          <p:cNvPr id="200707" name="Rectangle 3"/>
          <p:cNvSpPr>
            <a:spLocks noGrp="1" noChangeArrowheads="1"/>
          </p:cNvSpPr>
          <p:nvPr>
            <p:ph type="body" idx="1"/>
          </p:nvPr>
        </p:nvSpPr>
        <p:spPr>
          <a:xfrm>
            <a:off x="1143000" y="1447800"/>
            <a:ext cx="7315200" cy="4648200"/>
          </a:xfrm>
        </p:spPr>
        <p:txBody>
          <a:bodyPr>
            <a:normAutofit lnSpcReduction="10000"/>
          </a:bodyPr>
          <a:lstStyle/>
          <a:p>
            <a:r>
              <a:rPr lang="en-US" dirty="0"/>
              <a:t>Communicated our active </a:t>
            </a:r>
            <a:r>
              <a:rPr lang="en-US" dirty="0" smtClean="0"/>
              <a:t>participation</a:t>
            </a:r>
          </a:p>
          <a:p>
            <a:pPr>
              <a:buNone/>
            </a:pPr>
            <a:endParaRPr lang="en-US" dirty="0"/>
          </a:p>
          <a:p>
            <a:r>
              <a:rPr lang="en-US" dirty="0"/>
              <a:t>Mission: </a:t>
            </a:r>
            <a:r>
              <a:rPr lang="en-US" dirty="0" smtClean="0"/>
              <a:t>“</a:t>
            </a:r>
            <a:r>
              <a:rPr lang="en-US" sz="2400" dirty="0" smtClean="0">
                <a:solidFill>
                  <a:schemeClr val="accent3">
                    <a:lumMod val="50000"/>
                  </a:schemeClr>
                </a:solidFill>
              </a:rPr>
              <a:t>Maintain </a:t>
            </a:r>
            <a:r>
              <a:rPr lang="en-US" sz="2400" dirty="0">
                <a:solidFill>
                  <a:schemeClr val="accent3">
                    <a:lumMod val="50000"/>
                  </a:schemeClr>
                </a:solidFill>
              </a:rPr>
              <a:t>the </a:t>
            </a:r>
            <a:r>
              <a:rPr lang="en-US" sz="2400" dirty="0" smtClean="0">
                <a:solidFill>
                  <a:schemeClr val="accent3">
                    <a:lumMod val="50000"/>
                  </a:schemeClr>
                </a:solidFill>
              </a:rPr>
              <a:t>aesthetic </a:t>
            </a:r>
            <a:r>
              <a:rPr lang="en-US" sz="2400" dirty="0">
                <a:solidFill>
                  <a:schemeClr val="accent3">
                    <a:lumMod val="50000"/>
                  </a:schemeClr>
                </a:solidFill>
              </a:rPr>
              <a:t>integrity of the community effectively maintaining property </a:t>
            </a:r>
            <a:r>
              <a:rPr lang="en-US" sz="2400" dirty="0" smtClean="0">
                <a:solidFill>
                  <a:schemeClr val="accent3">
                    <a:lumMod val="50000"/>
                  </a:schemeClr>
                </a:solidFill>
              </a:rPr>
              <a:t>values</a:t>
            </a:r>
            <a:r>
              <a:rPr lang="en-US" dirty="0" smtClean="0"/>
              <a:t>”</a:t>
            </a:r>
          </a:p>
          <a:p>
            <a:endParaRPr lang="en-US" dirty="0"/>
          </a:p>
          <a:p>
            <a:r>
              <a:rPr lang="en-US" dirty="0"/>
              <a:t>Developed a process for resolving violations and approving requests</a:t>
            </a:r>
          </a:p>
          <a:p>
            <a:pPr>
              <a:buFontTx/>
              <a:buNone/>
            </a:pPr>
            <a:endParaRPr lang="en-US" dirty="0"/>
          </a:p>
          <a:p>
            <a:endParaRPr lang="en-US" dirty="0"/>
          </a:p>
        </p:txBody>
      </p:sp>
      <p:sp>
        <p:nvSpPr>
          <p:cNvPr id="6" name="TextBox 5"/>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1B71937C-188D-49DE-B2E7-DCE20A762F7F}" type="slidenum">
              <a:rPr lang="en-US"/>
              <a:pPr/>
              <a:t>25</a:t>
            </a:fld>
            <a:endParaRPr lang="en-US"/>
          </a:p>
        </p:txBody>
      </p:sp>
      <p:sp>
        <p:nvSpPr>
          <p:cNvPr id="201730" name="Rectangle 2"/>
          <p:cNvSpPr>
            <a:spLocks noGrp="1" noChangeArrowheads="1"/>
          </p:cNvSpPr>
          <p:nvPr>
            <p:ph type="title"/>
          </p:nvPr>
        </p:nvSpPr>
        <p:spPr/>
        <p:txBody>
          <a:bodyPr/>
          <a:lstStyle/>
          <a:p>
            <a:pPr algn="ctr"/>
            <a:r>
              <a:rPr lang="en-US" dirty="0"/>
              <a:t>Myths</a:t>
            </a:r>
          </a:p>
        </p:txBody>
      </p:sp>
      <p:sp>
        <p:nvSpPr>
          <p:cNvPr id="201731" name="Rectangle 3"/>
          <p:cNvSpPr>
            <a:spLocks noGrp="1" noChangeArrowheads="1"/>
          </p:cNvSpPr>
          <p:nvPr>
            <p:ph type="body" idx="1"/>
          </p:nvPr>
        </p:nvSpPr>
        <p:spPr>
          <a:xfrm>
            <a:off x="1066800" y="1600200"/>
            <a:ext cx="7391400" cy="4495800"/>
          </a:xfrm>
        </p:spPr>
        <p:txBody>
          <a:bodyPr>
            <a:normAutofit fontScale="92500" lnSpcReduction="20000"/>
          </a:bodyPr>
          <a:lstStyle/>
          <a:p>
            <a:r>
              <a:rPr lang="en-US" dirty="0"/>
              <a:t>We are the neighborhood “police</a:t>
            </a:r>
            <a:r>
              <a:rPr lang="en-US" dirty="0" smtClean="0"/>
              <a:t>”</a:t>
            </a:r>
          </a:p>
          <a:p>
            <a:endParaRPr lang="en-US" dirty="0"/>
          </a:p>
          <a:p>
            <a:r>
              <a:rPr lang="en-US" dirty="0"/>
              <a:t>We have the authority to force you to remove a </a:t>
            </a:r>
            <a:r>
              <a:rPr lang="en-US" dirty="0" smtClean="0"/>
              <a:t>structure (built prior to the formation of the ACC) </a:t>
            </a:r>
            <a:r>
              <a:rPr lang="en-US" dirty="0"/>
              <a:t>that is deemed </a:t>
            </a:r>
            <a:r>
              <a:rPr lang="en-US" dirty="0" smtClean="0"/>
              <a:t>noncompliant</a:t>
            </a:r>
          </a:p>
          <a:p>
            <a:endParaRPr lang="en-US" dirty="0"/>
          </a:p>
          <a:p>
            <a:r>
              <a:rPr lang="en-US" dirty="0"/>
              <a:t>LB3 bylaws </a:t>
            </a:r>
            <a:r>
              <a:rPr lang="en-US" dirty="0" smtClean="0"/>
              <a:t>supersede </a:t>
            </a:r>
            <a:r>
              <a:rPr lang="en-US" dirty="0"/>
              <a:t>all other </a:t>
            </a:r>
            <a:r>
              <a:rPr lang="en-US" dirty="0" smtClean="0"/>
              <a:t>laws</a:t>
            </a:r>
          </a:p>
          <a:p>
            <a:endParaRPr lang="en-US" dirty="0"/>
          </a:p>
          <a:p>
            <a:r>
              <a:rPr lang="en-US" dirty="0"/>
              <a:t>We want to control you</a:t>
            </a:r>
          </a:p>
          <a:p>
            <a:endParaRPr lang="en-US" dirty="0"/>
          </a:p>
        </p:txBody>
      </p:sp>
      <p:sp>
        <p:nvSpPr>
          <p:cNvPr id="6" name="TextBox 5"/>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0B04A3D-F79B-4C5F-9089-A0BC032C78C4}" type="slidenum">
              <a:rPr lang="en-US"/>
              <a:pPr/>
              <a:t>26</a:t>
            </a:fld>
            <a:endParaRPr lang="en-US"/>
          </a:p>
        </p:txBody>
      </p:sp>
      <p:sp>
        <p:nvSpPr>
          <p:cNvPr id="180230" name="Rectangle 6"/>
          <p:cNvSpPr>
            <a:spLocks noChangeArrowheads="1"/>
          </p:cNvSpPr>
          <p:nvPr/>
        </p:nvSpPr>
        <p:spPr bwMode="auto">
          <a:xfrm>
            <a:off x="1371600" y="2667000"/>
            <a:ext cx="7315200" cy="1323439"/>
          </a:xfrm>
          <a:prstGeom prst="rect">
            <a:avLst/>
          </a:prstGeom>
          <a:noFill/>
          <a:ln w="9525">
            <a:noFill/>
            <a:miter lim="800000"/>
            <a:headEnd/>
            <a:tailEnd/>
          </a:ln>
          <a:effectLst/>
        </p:spPr>
        <p:txBody>
          <a:bodyPr wrap="square">
            <a:spAutoFit/>
          </a:bodyPr>
          <a:lstStyle/>
          <a:p>
            <a:pPr algn="ctr">
              <a:spcBef>
                <a:spcPct val="20000"/>
              </a:spcBef>
            </a:pPr>
            <a:r>
              <a:rPr lang="en-US" sz="8000" dirty="0" smtClean="0"/>
              <a:t>Questions?</a:t>
            </a:r>
            <a:endParaRPr lang="en-US" sz="8000" dirty="0"/>
          </a:p>
        </p:txBody>
      </p:sp>
      <p:sp>
        <p:nvSpPr>
          <p:cNvPr id="4" name="TextBox 3"/>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447800"/>
            <a:ext cx="7790688" cy="4800600"/>
          </a:xfrm>
        </p:spPr>
        <p:txBody>
          <a:bodyPr>
            <a:normAutofit/>
          </a:bodyPr>
          <a:lstStyle/>
          <a:p>
            <a:pPr algn="ctr">
              <a:buNone/>
            </a:pPr>
            <a:r>
              <a:rPr lang="en-US" sz="6000" dirty="0" smtClean="0">
                <a:latin typeface="Arial Black" pitchFamily="34" charset="0"/>
              </a:rPr>
              <a:t>Election of </a:t>
            </a:r>
          </a:p>
          <a:p>
            <a:pPr algn="ctr">
              <a:buNone/>
            </a:pPr>
            <a:r>
              <a:rPr lang="en-US" sz="6000" dirty="0" smtClean="0">
                <a:latin typeface="Arial Black" pitchFamily="34" charset="0"/>
              </a:rPr>
              <a:t>2010 – 2011 Board Members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457200"/>
            <a:ext cx="7467600" cy="5897563"/>
          </a:xfrm>
        </p:spPr>
        <p:txBody>
          <a:bodyPr>
            <a:normAutofit/>
          </a:bodyPr>
          <a:lstStyle/>
          <a:p>
            <a:pPr algn="ctr">
              <a:buNone/>
            </a:pPr>
            <a:r>
              <a:rPr lang="en-US" sz="4400" dirty="0" smtClean="0"/>
              <a:t>AGENDA</a:t>
            </a:r>
          </a:p>
          <a:p>
            <a:r>
              <a:rPr lang="en-US" sz="2800" dirty="0" smtClean="0"/>
              <a:t>Introduce board and ACC members</a:t>
            </a:r>
          </a:p>
          <a:p>
            <a:r>
              <a:rPr lang="en-US" sz="2800" dirty="0" smtClean="0"/>
              <a:t>Review of past 12 months’ board meetings and actions</a:t>
            </a:r>
          </a:p>
          <a:p>
            <a:r>
              <a:rPr lang="en-US" sz="2800" dirty="0" smtClean="0"/>
              <a:t>Financial statements and forecast</a:t>
            </a:r>
          </a:p>
          <a:p>
            <a:r>
              <a:rPr lang="en-US" sz="2800" dirty="0" smtClean="0"/>
              <a:t>Neighborhood crime watch presentation</a:t>
            </a:r>
          </a:p>
          <a:p>
            <a:r>
              <a:rPr lang="en-US" sz="2800" dirty="0" smtClean="0"/>
              <a:t>Architectural Control Committee (ACC) presentation</a:t>
            </a:r>
          </a:p>
          <a:p>
            <a:r>
              <a:rPr lang="en-US" sz="2800" dirty="0" smtClean="0"/>
              <a:t>Election of 2010 – 2011 board members</a:t>
            </a:r>
          </a:p>
          <a:p>
            <a:pPr algn="ctr">
              <a:buNone/>
            </a:pPr>
            <a:endParaRPr lang="en-US" dirty="0"/>
          </a:p>
        </p:txBody>
      </p:sp>
      <p:sp>
        <p:nvSpPr>
          <p:cNvPr id="4" name="TextBox 3"/>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447800"/>
            <a:ext cx="7790688" cy="4800600"/>
          </a:xfrm>
        </p:spPr>
        <p:txBody>
          <a:bodyPr>
            <a:normAutofit/>
          </a:bodyPr>
          <a:lstStyle/>
          <a:p>
            <a:pPr algn="ctr">
              <a:buNone/>
            </a:pPr>
            <a:r>
              <a:rPr lang="en-US" sz="6000" dirty="0" smtClean="0">
                <a:latin typeface="Arial Black" pitchFamily="34" charset="0"/>
              </a:rPr>
              <a:t>Introduce Board &amp;ACC Members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762000"/>
            <a:ext cx="7498080" cy="4800600"/>
          </a:xfrm>
        </p:spPr>
        <p:txBody>
          <a:bodyPr/>
          <a:lstStyle/>
          <a:p>
            <a:pPr algn="ctr">
              <a:buNone/>
            </a:pPr>
            <a:r>
              <a:rPr lang="en-US" sz="4000" dirty="0" smtClean="0"/>
              <a:t>CURRENT BOARD MEMBERS</a:t>
            </a:r>
          </a:p>
          <a:p>
            <a:pPr>
              <a:buNone/>
            </a:pPr>
            <a:endParaRPr lang="en-US" dirty="0" smtClean="0"/>
          </a:p>
          <a:p>
            <a:pPr>
              <a:buNone/>
              <a:tabLst>
                <a:tab pos="7315200" algn="r"/>
              </a:tabLst>
            </a:pPr>
            <a:r>
              <a:rPr lang="en-US" sz="2800" dirty="0" smtClean="0"/>
              <a:t>President: 	Jim Grier</a:t>
            </a:r>
          </a:p>
          <a:p>
            <a:pPr>
              <a:buNone/>
              <a:tabLst>
                <a:tab pos="7315200" algn="r"/>
              </a:tabLst>
            </a:pPr>
            <a:r>
              <a:rPr lang="en-US" sz="2800" dirty="0" smtClean="0"/>
              <a:t>Vice-President: 	Elizabeth Beck-Johnson</a:t>
            </a:r>
          </a:p>
          <a:p>
            <a:pPr>
              <a:buNone/>
              <a:tabLst>
                <a:tab pos="7315200" algn="r"/>
              </a:tabLst>
            </a:pPr>
            <a:r>
              <a:rPr lang="en-US" sz="2800" dirty="0" smtClean="0"/>
              <a:t>Treasurer: 	Nathan Head</a:t>
            </a:r>
          </a:p>
          <a:p>
            <a:pPr>
              <a:buNone/>
              <a:tabLst>
                <a:tab pos="7315200" algn="r"/>
              </a:tabLst>
            </a:pPr>
            <a:r>
              <a:rPr lang="en-US" sz="2800" dirty="0" smtClean="0"/>
              <a:t>Member-At-Large: 	Tony Rutigliano</a:t>
            </a:r>
          </a:p>
          <a:p>
            <a:pPr>
              <a:buNone/>
              <a:tabLst>
                <a:tab pos="7315200" algn="r"/>
              </a:tabLst>
            </a:pPr>
            <a:r>
              <a:rPr lang="en-US" sz="2800" dirty="0" smtClean="0"/>
              <a:t>Secretary: 	Vacant</a:t>
            </a:r>
            <a:endParaRPr lang="en-US" sz="2800" dirty="0"/>
          </a:p>
        </p:txBody>
      </p:sp>
      <p:sp>
        <p:nvSpPr>
          <p:cNvPr id="6" name="TextBox 5"/>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533400"/>
            <a:ext cx="7790688" cy="5715000"/>
          </a:xfrm>
        </p:spPr>
        <p:txBody>
          <a:bodyPr>
            <a:normAutofit/>
          </a:bodyPr>
          <a:lstStyle/>
          <a:p>
            <a:pPr algn="ctr">
              <a:buNone/>
            </a:pPr>
            <a:r>
              <a:rPr lang="en-US" sz="4000" dirty="0" smtClean="0"/>
              <a:t>ARCHITECTUAL CONTROL COMMITTEE (ACC)</a:t>
            </a:r>
          </a:p>
          <a:p>
            <a:pPr algn="ctr">
              <a:buNone/>
            </a:pPr>
            <a:endParaRPr lang="en-US" sz="4000" dirty="0" smtClean="0"/>
          </a:p>
          <a:p>
            <a:pPr algn="ctr">
              <a:buNone/>
            </a:pPr>
            <a:r>
              <a:rPr lang="en-US" dirty="0" smtClean="0"/>
              <a:t>William Day – Chairman</a:t>
            </a:r>
          </a:p>
          <a:p>
            <a:pPr algn="ctr">
              <a:buNone/>
            </a:pPr>
            <a:r>
              <a:rPr lang="en-US" dirty="0" smtClean="0"/>
              <a:t>John Sims</a:t>
            </a:r>
          </a:p>
          <a:p>
            <a:pPr algn="ctr">
              <a:buNone/>
            </a:pPr>
            <a:r>
              <a:rPr lang="en-US" dirty="0" smtClean="0"/>
              <a:t>Larry Travis</a:t>
            </a:r>
          </a:p>
          <a:p>
            <a:pPr algn="ctr">
              <a:buNone/>
            </a:pPr>
            <a:r>
              <a:rPr lang="en-US" dirty="0" smtClean="0"/>
              <a:t>Anita Mitchell</a:t>
            </a:r>
          </a:p>
          <a:p>
            <a:pPr algn="ctr">
              <a:buNone/>
            </a:pPr>
            <a:r>
              <a:rPr lang="en-US" dirty="0" smtClean="0"/>
              <a:t>Greg Gable</a:t>
            </a:r>
          </a:p>
          <a:p>
            <a:pPr algn="ctr">
              <a:buNone/>
            </a:pPr>
            <a:r>
              <a:rPr lang="en-US" dirty="0" smtClean="0"/>
              <a:t>Ken </a:t>
            </a:r>
            <a:r>
              <a:rPr lang="en-US" dirty="0" err="1" smtClean="0"/>
              <a:t>Hassler</a:t>
            </a:r>
            <a:endParaRPr lang="en-US" dirty="0"/>
          </a:p>
        </p:txBody>
      </p:sp>
      <p:sp>
        <p:nvSpPr>
          <p:cNvPr id="4" name="TextBox 3"/>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447800"/>
            <a:ext cx="7790688" cy="4800600"/>
          </a:xfrm>
        </p:spPr>
        <p:txBody>
          <a:bodyPr>
            <a:normAutofit/>
          </a:bodyPr>
          <a:lstStyle/>
          <a:p>
            <a:pPr algn="ctr">
              <a:buNone/>
            </a:pPr>
            <a:r>
              <a:rPr lang="en-US" sz="6000" dirty="0" smtClean="0">
                <a:latin typeface="Arial Black" pitchFamily="34" charset="0"/>
              </a:rPr>
              <a:t>Review of Past 12 Months’ Board Actions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0"/>
            <a:ext cx="7620000" cy="1066799"/>
          </a:xfrm>
        </p:spPr>
        <p:txBody>
          <a:bodyPr>
            <a:normAutofit/>
          </a:bodyPr>
          <a:lstStyle/>
          <a:p>
            <a:r>
              <a:rPr lang="en-US" dirty="0" smtClean="0"/>
              <a:t>Board Actions 2009-2010</a:t>
            </a:r>
            <a:endParaRPr lang="en-US" dirty="0"/>
          </a:p>
        </p:txBody>
      </p:sp>
      <p:sp>
        <p:nvSpPr>
          <p:cNvPr id="3" name="Subtitle 2"/>
          <p:cNvSpPr>
            <a:spLocks noGrp="1"/>
          </p:cNvSpPr>
          <p:nvPr>
            <p:ph type="subTitle" idx="1"/>
          </p:nvPr>
        </p:nvSpPr>
        <p:spPr>
          <a:xfrm>
            <a:off x="1143000" y="1371600"/>
            <a:ext cx="7696200" cy="4724400"/>
          </a:xfrm>
        </p:spPr>
        <p:txBody>
          <a:bodyPr>
            <a:normAutofit/>
          </a:bodyPr>
          <a:lstStyle/>
          <a:p>
            <a:pPr marL="341313" indent="-287338" algn="l">
              <a:buFont typeface="Arial" pitchFamily="34" charset="0"/>
              <a:buChar char="•"/>
            </a:pPr>
            <a:r>
              <a:rPr lang="en-US" sz="2400" dirty="0" smtClean="0">
                <a:solidFill>
                  <a:schemeClr val="tx1"/>
                </a:solidFill>
              </a:rPr>
              <a:t>Began neighborhood crime </a:t>
            </a:r>
            <a:r>
              <a:rPr lang="en-US" sz="2400" dirty="0">
                <a:solidFill>
                  <a:schemeClr val="tx1"/>
                </a:solidFill>
              </a:rPr>
              <a:t>w</a:t>
            </a:r>
            <a:r>
              <a:rPr lang="en-US" sz="2400" dirty="0" smtClean="0">
                <a:solidFill>
                  <a:schemeClr val="tx1"/>
                </a:solidFill>
              </a:rPr>
              <a:t>atch program</a:t>
            </a:r>
          </a:p>
          <a:p>
            <a:pPr marL="341313" indent="-287338" algn="l">
              <a:buFont typeface="Arial" pitchFamily="34" charset="0"/>
              <a:buChar char="•"/>
            </a:pPr>
            <a:r>
              <a:rPr lang="en-US" sz="2400" dirty="0" smtClean="0">
                <a:solidFill>
                  <a:schemeClr val="tx1"/>
                </a:solidFill>
              </a:rPr>
              <a:t>Appointed members to the ACC</a:t>
            </a:r>
          </a:p>
          <a:p>
            <a:pPr marL="341313" indent="-287338">
              <a:buFont typeface="Arial" pitchFamily="34" charset="0"/>
              <a:buChar char="•"/>
            </a:pPr>
            <a:r>
              <a:rPr lang="en-US" sz="2400" dirty="0" smtClean="0">
                <a:solidFill>
                  <a:schemeClr val="tx1"/>
                </a:solidFill>
              </a:rPr>
              <a:t>Collected most homeowner email addresses (board went door-to-door) and began communications with homeowners via email to save printing &amp; postage costs</a:t>
            </a:r>
          </a:p>
          <a:p>
            <a:pPr marL="341313" indent="-287338">
              <a:buFont typeface="Arial" pitchFamily="34" charset="0"/>
              <a:buChar char="•"/>
            </a:pPr>
            <a:r>
              <a:rPr lang="en-US" sz="2400" dirty="0" smtClean="0">
                <a:solidFill>
                  <a:schemeClr val="tx1"/>
                </a:solidFill>
              </a:rPr>
              <a:t>Increased annual dues from $150 to $175 to cover required expenses (insurance).  Purchased HOA property and liability insurance.</a:t>
            </a:r>
          </a:p>
          <a:p>
            <a:pPr marL="341313" indent="-287338" algn="l">
              <a:buFont typeface="Arial" pitchFamily="34" charset="0"/>
              <a:buChar char="•"/>
            </a:pPr>
            <a:r>
              <a:rPr lang="en-US" sz="2400" dirty="0" smtClean="0">
                <a:solidFill>
                  <a:schemeClr val="tx1"/>
                </a:solidFill>
              </a:rPr>
              <a:t>HOA website – http://home.swbell.net/nate-sus/hoa/ and Facebook page.</a:t>
            </a:r>
          </a:p>
          <a:p>
            <a:pPr algn="l">
              <a:buFont typeface="Arial" pitchFamily="34" charset="0"/>
              <a:buChar char="•"/>
            </a:pPr>
            <a:endParaRPr lang="en-US" sz="2800" dirty="0" smtClean="0"/>
          </a:p>
        </p:txBody>
      </p:sp>
      <p:sp>
        <p:nvSpPr>
          <p:cNvPr id="4" name="TextBox 3"/>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
            <a:ext cx="8153400" cy="792162"/>
          </a:xfrm>
        </p:spPr>
        <p:txBody>
          <a:bodyPr>
            <a:noAutofit/>
          </a:bodyPr>
          <a:lstStyle/>
          <a:p>
            <a:r>
              <a:rPr lang="en-US" sz="3500" dirty="0" smtClean="0">
                <a:latin typeface="Comic Sans MS" pitchFamily="66" charset="0"/>
              </a:rPr>
              <a:t>http://home.swbell.net/nate-sus/hoa/</a:t>
            </a:r>
            <a:endParaRPr lang="en-US" sz="3500" dirty="0">
              <a:latin typeface="Comic Sans MS" pitchFamily="66" charset="0"/>
            </a:endParaRPr>
          </a:p>
        </p:txBody>
      </p:sp>
      <p:pic>
        <p:nvPicPr>
          <p:cNvPr id="1026" name="Picture 2"/>
          <p:cNvPicPr>
            <a:picLocks noGrp="1" noChangeAspect="1" noChangeArrowheads="1"/>
          </p:cNvPicPr>
          <p:nvPr>
            <p:ph idx="1"/>
          </p:nvPr>
        </p:nvPicPr>
        <p:blipFill>
          <a:blip r:embed="rId2" cstate="print"/>
          <a:srcRect/>
          <a:stretch>
            <a:fillRect/>
          </a:stretch>
        </p:blipFill>
        <p:spPr bwMode="auto">
          <a:xfrm>
            <a:off x="1371600" y="1066800"/>
            <a:ext cx="7315200" cy="5478832"/>
          </a:xfrm>
          <a:prstGeom prst="rect">
            <a:avLst/>
          </a:prstGeom>
          <a:noFill/>
          <a:ln w="9525">
            <a:noFill/>
            <a:miter lim="800000"/>
            <a:headEnd/>
            <a:tailEnd/>
          </a:ln>
        </p:spPr>
      </p:pic>
      <p:sp>
        <p:nvSpPr>
          <p:cNvPr id="4" name="TextBox 3"/>
          <p:cNvSpPr txBox="1"/>
          <p:nvPr/>
        </p:nvSpPr>
        <p:spPr>
          <a:xfrm>
            <a:off x="0" y="6119336"/>
            <a:ext cx="990600" cy="738664"/>
          </a:xfrm>
          <a:prstGeom prst="rect">
            <a:avLst/>
          </a:prstGeom>
          <a:noFill/>
        </p:spPr>
        <p:txBody>
          <a:bodyPr wrap="square" rtlCol="0">
            <a:spAutoFit/>
          </a:bodyPr>
          <a:lstStyle/>
          <a:p>
            <a:pPr algn="ctr"/>
            <a:r>
              <a:rPr lang="en-US" sz="1400" b="1" dirty="0" smtClean="0">
                <a:latin typeface="Arial" pitchFamily="34" charset="0"/>
                <a:cs typeface="Arial" pitchFamily="34" charset="0"/>
              </a:rPr>
              <a:t>La Bandera  Phase III</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335</TotalTime>
  <Words>758</Words>
  <Application>Microsoft Office PowerPoint</Application>
  <PresentationFormat>On-screen Show (4:3)</PresentationFormat>
  <Paragraphs>127</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Solstice</vt:lpstr>
      <vt:lpstr>Slide 1</vt:lpstr>
      <vt:lpstr>Slide 2</vt:lpstr>
      <vt:lpstr>Slide 3</vt:lpstr>
      <vt:lpstr>Slide 4</vt:lpstr>
      <vt:lpstr>Slide 5</vt:lpstr>
      <vt:lpstr>Slide 6</vt:lpstr>
      <vt:lpstr>Slide 7</vt:lpstr>
      <vt:lpstr>Board Actions 2009-2010</vt:lpstr>
      <vt:lpstr>http://home.swbell.net/nate-sus/hoa/</vt:lpstr>
      <vt:lpstr>Board Actions 2009-2010</vt:lpstr>
      <vt:lpstr>Slide 11</vt:lpstr>
      <vt:lpstr>HOA Collected all Prior Year Dues</vt:lpstr>
      <vt:lpstr>HOA Reduced Certain Expenses</vt:lpstr>
      <vt:lpstr>HOA Budget - $225 Dues</vt:lpstr>
      <vt:lpstr>HOA Financial Position</vt:lpstr>
      <vt:lpstr>To-Do List (Pending Projects)</vt:lpstr>
      <vt:lpstr>Slide 17</vt:lpstr>
      <vt:lpstr>Protect La Bandera</vt:lpstr>
      <vt:lpstr>Current Neighborhood Division</vt:lpstr>
      <vt:lpstr>Slide 20</vt:lpstr>
      <vt:lpstr>When Do We Meet?</vt:lpstr>
      <vt:lpstr>What is the Purpose of the ACC?</vt:lpstr>
      <vt:lpstr>How to submit plans for review:</vt:lpstr>
      <vt:lpstr>Accomplishments</vt:lpstr>
      <vt:lpstr>Myths</vt:lpstr>
      <vt:lpstr>Slide 26</vt:lpstr>
      <vt:lpstr>Slide 27</vt:lpstr>
    </vt:vector>
  </TitlesOfParts>
  <Company>Lockheed Martin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Actions  </dc:title>
  <dc:creator>grierjd</dc:creator>
  <cp:lastModifiedBy>Nathan</cp:lastModifiedBy>
  <cp:revision>79</cp:revision>
  <dcterms:created xsi:type="dcterms:W3CDTF">2010-03-15T19:24:14Z</dcterms:created>
  <dcterms:modified xsi:type="dcterms:W3CDTF">2010-04-22T01:46:29Z</dcterms:modified>
</cp:coreProperties>
</file>