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9" r:id="rId2"/>
    <p:sldId id="280" r:id="rId3"/>
    <p:sldId id="282" r:id="rId4"/>
    <p:sldId id="281" r:id="rId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39D"/>
    <a:srgbClr val="DEBC9A"/>
    <a:srgbClr val="613765"/>
    <a:srgbClr val="DBCAAF"/>
    <a:srgbClr val="EFE3AF"/>
    <a:srgbClr val="F1C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4" autoAdjust="0"/>
    <p:restoredTop sz="94590" autoAdjust="0"/>
  </p:normalViewPr>
  <p:slideViewPr>
    <p:cSldViewPr>
      <p:cViewPr varScale="1">
        <p:scale>
          <a:sx n="156" d="100"/>
          <a:sy n="156" d="100"/>
        </p:scale>
        <p:origin x="34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ve3\Documents\La%20Bandera%20HOA\Reports,%20etc\2019%20Annual%20Meeting%20Shee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ve3\Documents\La%20Bandera%20HOA\Reports,%20etc\2019%20Annual%20Meeting%20Shee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Sheet2!$A$30</c:f>
              <c:strCache>
                <c:ptCount val="1"/>
                <c:pt idx="0">
                  <c:v>Master Dues</c:v>
                </c:pt>
              </c:strCache>
            </c:strRef>
          </c:tx>
          <c:spPr>
            <a:solidFill>
              <a:srgbClr val="FFCCCC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Sheet2!$B$29:$I$29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Sheet2!$B$30:$I$30</c:f>
              <c:numCache>
                <c:formatCode>"$"\ #,##0_);[Red]\("$"#,##0\)</c:formatCode>
                <c:ptCount val="8"/>
                <c:pt idx="0">
                  <c:v>7202.8</c:v>
                </c:pt>
                <c:pt idx="1">
                  <c:v>7202.8</c:v>
                </c:pt>
                <c:pt idx="2">
                  <c:v>7202.8</c:v>
                </c:pt>
                <c:pt idx="3">
                  <c:v>7202.8</c:v>
                </c:pt>
                <c:pt idx="4">
                  <c:v>8348.7000000000007</c:v>
                </c:pt>
                <c:pt idx="5">
                  <c:v>8348.7000000000007</c:v>
                </c:pt>
                <c:pt idx="6">
                  <c:v>8348.7000000000007</c:v>
                </c:pt>
                <c:pt idx="7">
                  <c:v>8348.7000000000007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A6-4074-9055-87F92B636EB8}"/>
            </c:ext>
          </c:extLst>
        </c:ser>
        <c:ser>
          <c:idx val="2"/>
          <c:order val="1"/>
          <c:tx>
            <c:strRef>
              <c:f>Sheet2!$A$31</c:f>
              <c:strCache>
                <c:ptCount val="1"/>
                <c:pt idx="0">
                  <c:v>Wall Fund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Sheet2!$B$29:$I$29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Sheet2!$B$31:$I$31</c:f>
              <c:numCache>
                <c:formatCode>"$"\ #,##0_);[Red]\("$"#,##0\)</c:formatCode>
                <c:ptCount val="8"/>
                <c:pt idx="0">
                  <c:v>5044.95</c:v>
                </c:pt>
                <c:pt idx="1">
                  <c:v>5086.08</c:v>
                </c:pt>
                <c:pt idx="2">
                  <c:v>5000</c:v>
                </c:pt>
                <c:pt idx="3">
                  <c:v>5000</c:v>
                </c:pt>
                <c:pt idx="4">
                  <c:v>5000</c:v>
                </c:pt>
                <c:pt idx="5">
                  <c:v>5000</c:v>
                </c:pt>
                <c:pt idx="6">
                  <c:v>5000</c:v>
                </c:pt>
                <c:pt idx="7">
                  <c:v>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A6-4074-9055-87F92B636EB8}"/>
            </c:ext>
          </c:extLst>
        </c:ser>
        <c:ser>
          <c:idx val="3"/>
          <c:order val="2"/>
          <c:tx>
            <c:strRef>
              <c:f>Sheet2!$A$32</c:f>
              <c:strCache>
                <c:ptCount val="1"/>
                <c:pt idx="0">
                  <c:v>Landscape</c:v>
                </c:pt>
              </c:strCache>
            </c:strRef>
          </c:tx>
          <c:spPr>
            <a:solidFill>
              <a:srgbClr val="FFE39D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Sheet2!$B$29:$I$29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Sheet2!$B$32:$I$32</c:f>
              <c:numCache>
                <c:formatCode>"$"\ #,##0_);[Red]\("$"#,##0\)</c:formatCode>
                <c:ptCount val="8"/>
                <c:pt idx="0">
                  <c:v>6550.26</c:v>
                </c:pt>
                <c:pt idx="1">
                  <c:v>7739.91</c:v>
                </c:pt>
                <c:pt idx="2">
                  <c:v>7699.3600000000006</c:v>
                </c:pt>
                <c:pt idx="3">
                  <c:v>7231.2000000000016</c:v>
                </c:pt>
                <c:pt idx="4">
                  <c:v>8053.9000000000024</c:v>
                </c:pt>
                <c:pt idx="5">
                  <c:v>11753.900000000001</c:v>
                </c:pt>
                <c:pt idx="6">
                  <c:v>5318.46</c:v>
                </c:pt>
                <c:pt idx="7">
                  <c:v>4811.8500000000004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A6-4074-9055-87F92B636EB8}"/>
            </c:ext>
          </c:extLst>
        </c:ser>
        <c:ser>
          <c:idx val="4"/>
          <c:order val="3"/>
          <c:tx>
            <c:strRef>
              <c:f>Sheet2!$A$33</c:f>
              <c:strCache>
                <c:ptCount val="1"/>
                <c:pt idx="0">
                  <c:v>Maintenance/Repairs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Sheet2!$B$29:$I$29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Sheet2!$B$33:$I$33</c:f>
              <c:numCache>
                <c:formatCode>General</c:formatCode>
                <c:ptCount val="8"/>
                <c:pt idx="0" formatCode="&quot;$&quot;\ #,##0_);[Red]\(&quot;$&quot;#,##0\)">
                  <c:v>1395.19</c:v>
                </c:pt>
                <c:pt idx="2" formatCode="&quot;$&quot;\ #,##0_);[Red]\(&quot;$&quot;#,##0\)">
                  <c:v>1591.28</c:v>
                </c:pt>
                <c:pt idx="3" formatCode="&quot;$&quot;\ #,##0_);[Red]\(&quot;$&quot;#,##0\)">
                  <c:v>1119.8000000000002</c:v>
                </c:pt>
                <c:pt idx="4" formatCode="&quot;$&quot;\ #,##0_);[Red]\(&quot;$&quot;#,##0\)">
                  <c:v>2087.17</c:v>
                </c:pt>
                <c:pt idx="5" formatCode="&quot;$&quot;\ #,##0_);[Red]\(&quot;$&quot;#,##0\)">
                  <c:v>1658.2199999999998</c:v>
                </c:pt>
                <c:pt idx="6" formatCode="&quot;$&quot;\ #,##0_);[Red]\(&quot;$&quot;#,##0\)">
                  <c:v>848</c:v>
                </c:pt>
                <c:pt idx="7" formatCode="&quot;$&quot;\ #,##0_);[Red]\(&quot;$&quot;#,##0\)">
                  <c:v>3947.2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EA6-4074-9055-87F92B636EB8}"/>
            </c:ext>
          </c:extLst>
        </c:ser>
        <c:ser>
          <c:idx val="5"/>
          <c:order val="4"/>
          <c:tx>
            <c:strRef>
              <c:f>Sheet2!$A$34</c:f>
              <c:strCache>
                <c:ptCount val="1"/>
                <c:pt idx="0">
                  <c:v>Water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Sheet2!$B$29:$I$29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Sheet2!$B$34:$I$34</c:f>
              <c:numCache>
                <c:formatCode>"$"\ #,##0_);[Red]\("$"#,##0\)</c:formatCode>
                <c:ptCount val="8"/>
                <c:pt idx="0">
                  <c:v>1424.9399999999998</c:v>
                </c:pt>
                <c:pt idx="1">
                  <c:v>1079.28</c:v>
                </c:pt>
                <c:pt idx="2">
                  <c:v>693.16</c:v>
                </c:pt>
                <c:pt idx="3">
                  <c:v>2021.8400000000006</c:v>
                </c:pt>
                <c:pt idx="4">
                  <c:v>1489.3700000000003</c:v>
                </c:pt>
                <c:pt idx="5">
                  <c:v>1978</c:v>
                </c:pt>
                <c:pt idx="6">
                  <c:v>1294.1800000000003</c:v>
                </c:pt>
                <c:pt idx="7">
                  <c:v>2887.58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A6-4074-9055-87F92B636EB8}"/>
            </c:ext>
          </c:extLst>
        </c:ser>
        <c:ser>
          <c:idx val="6"/>
          <c:order val="5"/>
          <c:tx>
            <c:strRef>
              <c:f>Sheet2!$A$35</c:f>
              <c:strCache>
                <c:ptCount val="1"/>
                <c:pt idx="0">
                  <c:v>Insurance</c:v>
                </c:pt>
              </c:strCache>
            </c:strRef>
          </c:tx>
          <c:spPr>
            <a:solidFill>
              <a:srgbClr val="FF99CC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Sheet2!$B$29:$I$29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Sheet2!$B$35:$I$35</c:f>
              <c:numCache>
                <c:formatCode>"$"\ #,##0_);[Red]\("$"#,##0\)</c:formatCode>
                <c:ptCount val="8"/>
                <c:pt idx="0">
                  <c:v>1931</c:v>
                </c:pt>
                <c:pt idx="1">
                  <c:v>1956</c:v>
                </c:pt>
                <c:pt idx="2">
                  <c:v>1963</c:v>
                </c:pt>
                <c:pt idx="3">
                  <c:v>2029</c:v>
                </c:pt>
                <c:pt idx="4">
                  <c:v>2198</c:v>
                </c:pt>
                <c:pt idx="5">
                  <c:v>2643</c:v>
                </c:pt>
                <c:pt idx="6">
                  <c:v>2343</c:v>
                </c:pt>
                <c:pt idx="7">
                  <c:v>2674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EA6-4074-9055-87F92B636EB8}"/>
            </c:ext>
          </c:extLst>
        </c:ser>
        <c:ser>
          <c:idx val="7"/>
          <c:order val="6"/>
          <c:tx>
            <c:strRef>
              <c:f>Sheet2!$A$36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numRef>
              <c:f>Sheet2!$B$29:$I$29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Sheet2!$B$36:$I$36</c:f>
              <c:numCache>
                <c:formatCode>"$"\ #,##0_);[Red]\("$"#,##0\)</c:formatCode>
                <c:ptCount val="8"/>
                <c:pt idx="0">
                  <c:v>184.82</c:v>
                </c:pt>
                <c:pt idx="1">
                  <c:v>186.4</c:v>
                </c:pt>
                <c:pt idx="2">
                  <c:v>1038.9099999999999</c:v>
                </c:pt>
                <c:pt idx="3">
                  <c:v>388.27</c:v>
                </c:pt>
                <c:pt idx="4">
                  <c:v>386.48</c:v>
                </c:pt>
                <c:pt idx="5">
                  <c:v>591.17000000000007</c:v>
                </c:pt>
                <c:pt idx="6">
                  <c:v>346.21999999999997</c:v>
                </c:pt>
                <c:pt idx="7">
                  <c:v>258.56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EA6-4074-9055-87F92B636E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96569248"/>
        <c:axId val="1142405680"/>
      </c:barChart>
      <c:catAx>
        <c:axId val="696569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2405680"/>
        <c:crosses val="autoZero"/>
        <c:auto val="1"/>
        <c:lblAlgn val="ctr"/>
        <c:lblOffset val="100"/>
        <c:noMultiLvlLbl val="0"/>
      </c:catAx>
      <c:valAx>
        <c:axId val="1142405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\ #,##0_);[Red]\(&quot;$&quot;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6569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2018 Water Bills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229103162138005"/>
          <c:y val="5.5607951477085096E-2"/>
          <c:w val="0.87737587534547701"/>
          <c:h val="0.7435735017243838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'Accounting Detail'!$B$1025:$B$1036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'Accounting Detail'!$H$810:$H$867</c:f>
              <c:numCache>
                <c:formatCode>_("$"* #,##0.00_);_("$"* \(#,##0.00\);_("$"* "-"??_);_(@_)</c:formatCode>
                <c:ptCount val="12"/>
                <c:pt idx="0">
                  <c:v>78.83</c:v>
                </c:pt>
                <c:pt idx="1">
                  <c:v>477.15</c:v>
                </c:pt>
                <c:pt idx="2">
                  <c:v>292.77</c:v>
                </c:pt>
                <c:pt idx="3">
                  <c:v>32.71</c:v>
                </c:pt>
                <c:pt idx="4">
                  <c:v>32.71</c:v>
                </c:pt>
                <c:pt idx="5">
                  <c:v>32.71</c:v>
                </c:pt>
                <c:pt idx="6">
                  <c:v>112.79</c:v>
                </c:pt>
                <c:pt idx="7">
                  <c:v>551.62</c:v>
                </c:pt>
                <c:pt idx="8">
                  <c:v>766.32</c:v>
                </c:pt>
                <c:pt idx="9">
                  <c:v>206.58</c:v>
                </c:pt>
                <c:pt idx="10">
                  <c:v>257.7</c:v>
                </c:pt>
                <c:pt idx="11">
                  <c:v>45.69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BC-499A-B467-100363E39F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6808544"/>
        <c:axId val="1373920704"/>
      </c:barChart>
      <c:catAx>
        <c:axId val="1506808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3920704"/>
        <c:crosses val="autoZero"/>
        <c:auto val="1"/>
        <c:lblAlgn val="ctr"/>
        <c:lblOffset val="100"/>
        <c:noMultiLvlLbl val="0"/>
      </c:catAx>
      <c:valAx>
        <c:axId val="1373920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6808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" y="2559814"/>
            <a:ext cx="9140890" cy="4298185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200400" y="0"/>
            <a:ext cx="5943600" cy="2541804"/>
          </a:xfrm>
          <a:prstGeom prst="rect">
            <a:avLst/>
          </a:prstGeom>
          <a:solidFill>
            <a:srgbClr val="EFE3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4800" kern="1200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dobe Caslon Pro Bold" panose="0205070206050A020403" pitchFamily="18" charset="0"/>
                <a:ea typeface="+mj-ea"/>
                <a:cs typeface="+mj-cs"/>
              </a:rPr>
              <a:t>Annual Meeting </a:t>
            </a:r>
          </a:p>
          <a:p>
            <a:pPr algn="ctr"/>
            <a:r>
              <a:rPr kumimoji="0" lang="en-US" sz="3600" kern="1200" dirty="0"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April 29, 2018</a:t>
            </a:r>
            <a:endParaRPr kumimoji="0" lang="en-US" sz="3600" b="1" kern="1200" cap="all" dirty="0"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80790A-B3C4-49A3-892D-169BB23EC8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08" y="0"/>
            <a:ext cx="3365059" cy="2523794"/>
          </a:xfrm>
          <a:prstGeom prst="rect">
            <a:avLst/>
          </a:prstGeom>
        </p:spPr>
      </p:pic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2541804"/>
            <a:ext cx="9144000" cy="18011"/>
          </a:xfrm>
          <a:prstGeom prst="line">
            <a:avLst/>
          </a:prstGeom>
          <a:ln w="76200">
            <a:solidFill>
              <a:srgbClr val="61376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ullet Content">
    <p:bg>
      <p:bgPr>
        <a:solidFill>
          <a:srgbClr val="EFE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6952488" cy="914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1">
                <a:latin typeface="Adobe Caslon Pro Bold" panose="0205070206050A020403" pitchFamily="18" charset="0"/>
              </a:defRPr>
            </a:lvl1pPr>
          </a:lstStyle>
          <a:p>
            <a:r>
              <a:rPr kumimoji="0" lang="en-US" dirty="0"/>
              <a:t>Click to edit 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6952488" cy="4419600"/>
          </a:xfrm>
          <a:prstGeom prst="rect">
            <a:avLst/>
          </a:prstGeom>
        </p:spPr>
        <p:txBody>
          <a:bodyPr/>
          <a:lstStyle>
            <a:lvl1pPr marL="365760" indent="-28346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37744">
              <a:buClrTx/>
              <a:buSzPct val="75000"/>
              <a:buFont typeface="Wingdings" panose="05000000000000000000" pitchFamily="2" charset="2"/>
              <a:buChar char="Ø"/>
              <a:defRPr>
                <a:latin typeface="+mj-lt"/>
              </a:defRPr>
            </a:lvl2pPr>
            <a:lvl3pPr marL="886968" indent="-228600">
              <a:buClrTx/>
              <a:buSzPct val="75000"/>
              <a:buFont typeface="Wingdings" panose="05000000000000000000" pitchFamily="2" charset="2"/>
              <a:buChar char="ü"/>
              <a:defRPr>
                <a:latin typeface="+mj-lt"/>
              </a:defRPr>
            </a:lvl3pPr>
            <a:lvl4pPr marL="1097280" indent="-173736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298448" indent="-18288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1981200" y="1447800"/>
            <a:ext cx="6952488" cy="0"/>
          </a:xfrm>
          <a:prstGeom prst="line">
            <a:avLst/>
          </a:prstGeom>
          <a:ln w="76200">
            <a:solidFill>
              <a:srgbClr val="6137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98FF24BE-1600-413C-938D-07D7395C68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07" y="0"/>
            <a:ext cx="1828800" cy="1371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 userDrawn="1"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91E5CC-08ED-4888-90BF-B94428D041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07" y="0"/>
            <a:ext cx="1828800" cy="1371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EFE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 userDrawn="1"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0F8B1E-DD2E-4B6E-A035-8672F75438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07" y="0"/>
            <a:ext cx="1828800" cy="1371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906383" y="-54"/>
            <a:ext cx="723450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 userDrawn="1"/>
        </p:nvSpPr>
        <p:spPr bwMode="invGray">
          <a:xfrm>
            <a:off x="1830183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7358B-B9F1-4A41-9773-67A0192DDB31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981200" y="457200"/>
            <a:ext cx="6952488" cy="914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1">
                <a:latin typeface="Adobe Caslon Pro Bold" panose="0205070206050A020403" pitchFamily="18" charset="0"/>
              </a:defRPr>
            </a:lvl1pPr>
          </a:lstStyle>
          <a:p>
            <a:r>
              <a:rPr kumimoji="0" lang="en-US" dirty="0"/>
              <a:t>Click to edit 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1981200" y="1828800"/>
            <a:ext cx="3087686" cy="4419600"/>
          </a:xfrm>
          <a:prstGeom prst="rect">
            <a:avLst/>
          </a:prstGeom>
        </p:spPr>
        <p:txBody>
          <a:bodyPr/>
          <a:lstStyle>
            <a:lvl1pPr marL="365760" indent="-28346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3774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886968" indent="-22860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1097280" indent="-173736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298448" indent="-18288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3" name="Straight Connector 12"/>
          <p:cNvCxnSpPr>
            <a:cxnSpLocks/>
          </p:cNvCxnSpPr>
          <p:nvPr userDrawn="1"/>
        </p:nvCxnSpPr>
        <p:spPr>
          <a:xfrm>
            <a:off x="1981200" y="1447800"/>
            <a:ext cx="6952488" cy="0"/>
          </a:xfrm>
          <a:prstGeom prst="line">
            <a:avLst/>
          </a:prstGeom>
          <a:ln w="76200">
            <a:solidFill>
              <a:srgbClr val="6137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5294314" y="1828800"/>
            <a:ext cx="3087686" cy="4419600"/>
          </a:xfrm>
          <a:prstGeom prst="rect">
            <a:avLst/>
          </a:prstGeom>
        </p:spPr>
        <p:txBody>
          <a:bodyPr/>
          <a:lstStyle>
            <a:lvl1pPr marL="365760" indent="-28346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37744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886968" indent="-22860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1097280" indent="-173736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298448" indent="-182880">
              <a:buClrTx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17E0437-5030-49E0-BFCE-3AB450B710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07" y="0"/>
            <a:ext cx="1828800" cy="13716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3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B7358B-B9F1-4A41-9773-67A0192DDB31}" type="datetimeFigureOut">
              <a:rPr lang="en-US" smtClean="0"/>
              <a:pPr/>
              <a:t>3/30/2019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77F74A-042B-4002-81B7-88F9E0C546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9" r:id="rId2"/>
    <p:sldLayoutId id="2147483703" r:id="rId3"/>
    <p:sldLayoutId id="2147483698" r:id="rId4"/>
    <p:sldLayoutId id="2147483700" r:id="rId5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Financial Overview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67796" y="1022350"/>
            <a:ext cx="40806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2011 – 2018 Budgetary Analysis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2542" b="44068" l="23318" r="78326">
                        <a14:foregroundMark x1="52466" y1="33220" x2="52466" y2="33220"/>
                        <a14:foregroundMark x1="58296" y1="31186" x2="58296" y2="31186"/>
                        <a14:foregroundMark x1="56951" y1="31864" x2="56951" y2="31864"/>
                        <a14:foregroundMark x1="70404" y1="29492" x2="70404" y2="29492"/>
                        <a14:foregroundMark x1="76532" y1="29831" x2="76532" y2="29831"/>
                        <a14:foregroundMark x1="78326" y1="28814" x2="78326" y2="28814"/>
                        <a14:foregroundMark x1="68460" y1="34576" x2="68460" y2="34576"/>
                        <a14:foregroundMark x1="70105" y1="33898" x2="70105" y2="33898"/>
                        <a14:foregroundMark x1="23318" y1="39322" x2="23318" y2="39322"/>
                        <a14:foregroundMark x1="35725" y1="29492" x2="35725" y2="29492"/>
                        <a14:foregroundMark x1="45590" y1="30169" x2="45590" y2="30169"/>
                        <a14:foregroundMark x1="64425" y1="30169" x2="64425" y2="30169"/>
                        <a14:foregroundMark x1="62033" y1="22373" x2="62033" y2="22373"/>
                        <a14:foregroundMark x1="65172" y1="23390" x2="65172" y2="23390"/>
                        <a14:foregroundMark x1="71450" y1="22373" x2="71450" y2="22373"/>
                        <a14:foregroundMark x1="67713" y1="23390" x2="67713" y2="23390"/>
                        <a14:foregroundMark x1="43647" y1="34237" x2="43647" y2="34237"/>
                        <a14:backgroundMark x1="35127" y1="31864" x2="35127" y2="3186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1127" t="9582" r="19718" b="52089"/>
          <a:stretch/>
        </p:blipFill>
        <p:spPr>
          <a:xfrm>
            <a:off x="68826" y="6379029"/>
            <a:ext cx="1676400" cy="478971"/>
          </a:xfrm>
          <a:prstGeom prst="rect">
            <a:avLst/>
          </a:prstGeom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13D00FB-12AC-41BA-BF03-D05B6A285F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324632"/>
              </p:ext>
            </p:extLst>
          </p:nvPr>
        </p:nvGraphicFramePr>
        <p:xfrm>
          <a:off x="1981200" y="1600200"/>
          <a:ext cx="6858000" cy="164592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63733176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26036926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4621346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124205649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90391455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1240206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88583464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780084687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573269442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Expense Type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15036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Dues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D3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7203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7203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7203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7203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8349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8349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8349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8349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79762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Wall Fund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E4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5045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5086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28425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Landscape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3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6550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7740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7699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7231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8054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11754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5318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4812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9776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Maintenance/Repairs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1395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1591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1120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2087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1658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848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3947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61461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FE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1425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1079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693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1489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1978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1294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2888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73289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Insurance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1931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1956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1963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2029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2198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2643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2343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2674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13505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185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186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1039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388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386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591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346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259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23309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Total per house</a:t>
                      </a:r>
                    </a:p>
                  </a:txBody>
                  <a:tcPr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$ 214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$ 209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$ 227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$ 225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$ 248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$ 288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$ 212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$ 252 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079404"/>
                  </a:ext>
                </a:extLst>
              </a:tr>
            </a:tbl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8F0ECF13-425B-4FA7-8497-B796336AEB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227094"/>
              </p:ext>
            </p:extLst>
          </p:nvPr>
        </p:nvGraphicFramePr>
        <p:xfrm>
          <a:off x="2895600" y="3429000"/>
          <a:ext cx="6096000" cy="287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75886AD-90CA-4E52-8AD3-EA6D10F8149D}"/>
              </a:ext>
            </a:extLst>
          </p:cNvPr>
          <p:cNvSpPr txBox="1"/>
          <p:nvPr/>
        </p:nvSpPr>
        <p:spPr>
          <a:xfrm>
            <a:off x="76179" y="2529467"/>
            <a:ext cx="1710725" cy="2372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37160" indent="-13716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Informal Roman" panose="030604020304060B0204" pitchFamily="66" charset="0"/>
              </a:rPr>
              <a:t>Master Dues</a:t>
            </a:r>
          </a:p>
          <a:p>
            <a:pPr marL="137160" indent="-13716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Informal Roman" panose="030604020304060B0204" pitchFamily="66" charset="0"/>
              </a:rPr>
              <a:t>Wall Fund</a:t>
            </a:r>
          </a:p>
          <a:p>
            <a:pPr marL="137160" indent="-13716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Informal Roman" panose="030604020304060B0204" pitchFamily="66" charset="0"/>
              </a:rPr>
              <a:t>Landscape</a:t>
            </a:r>
          </a:p>
          <a:p>
            <a:pPr marL="137160" indent="-13716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Informal Roman" panose="030604020304060B0204" pitchFamily="66" charset="0"/>
              </a:rPr>
              <a:t>Insurance</a:t>
            </a:r>
          </a:p>
          <a:p>
            <a:pPr marL="137160" indent="-137160"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Informal Roman" panose="030604020304060B0204" pitchFamily="66" charset="0"/>
              </a:rPr>
              <a:t>Other</a:t>
            </a:r>
          </a:p>
          <a:p>
            <a:pPr>
              <a:spcBef>
                <a:spcPts val="100"/>
              </a:spcBef>
            </a:pPr>
            <a:r>
              <a:rPr lang="en-US" sz="2400" dirty="0">
                <a:latin typeface="Informal Roman" panose="030604020304060B0204" pitchFamily="66" charset="0"/>
              </a:rPr>
              <a:t>… all routine</a:t>
            </a:r>
          </a:p>
        </p:txBody>
      </p:sp>
    </p:spTree>
    <p:extLst>
      <p:ext uri="{BB962C8B-B14F-4D97-AF65-F5344CB8AC3E}">
        <p14:creationId xmlns:p14="http://schemas.microsoft.com/office/powerpoint/2010/main" val="3589127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787AD-1964-4B48-BD8F-285ED3C3D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2019 Expenditure 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38FCA-8210-430C-BE5A-F6A42D42A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0"/>
            <a:ext cx="7086600" cy="4419600"/>
          </a:xfrm>
        </p:spPr>
        <p:txBody>
          <a:bodyPr/>
          <a:lstStyle/>
          <a:p>
            <a:pPr marL="182880" indent="-182880">
              <a:spcAft>
                <a:spcPts val="600"/>
              </a:spcAft>
            </a:pPr>
            <a:r>
              <a:rPr lang="en-US" sz="2400" dirty="0"/>
              <a:t>Master Dues unchanged for 2019</a:t>
            </a:r>
          </a:p>
          <a:p>
            <a:pPr marL="182880" indent="-182880">
              <a:spcAft>
                <a:spcPts val="600"/>
              </a:spcAft>
            </a:pPr>
            <a:r>
              <a:rPr lang="en-US" sz="2400" dirty="0"/>
              <a:t>Wall Fund set-aside unchanged for 2019</a:t>
            </a:r>
          </a:p>
          <a:p>
            <a:pPr marL="457200" lvl="1" indent="-182880"/>
            <a:r>
              <a:rPr lang="en-US" sz="2000" dirty="0"/>
              <a:t>Current balance in Wall Fund is $52,468</a:t>
            </a:r>
          </a:p>
          <a:p>
            <a:pPr marL="457200" lvl="1" indent="-182880"/>
            <a:r>
              <a:rPr lang="en-US" sz="2000" dirty="0"/>
              <a:t>Planning substantial maintenance action; cover from Wall Fund</a:t>
            </a:r>
          </a:p>
          <a:p>
            <a:pPr marL="182880" indent="-182880">
              <a:spcAft>
                <a:spcPts val="600"/>
              </a:spcAft>
            </a:pPr>
            <a:r>
              <a:rPr lang="en-US" sz="2400" dirty="0"/>
              <a:t>Landscape contract increased: $4500 to $4965</a:t>
            </a:r>
          </a:p>
          <a:p>
            <a:pPr marL="182880" indent="-182880">
              <a:spcAft>
                <a:spcPts val="600"/>
              </a:spcAft>
            </a:pPr>
            <a:r>
              <a:rPr lang="en-US" sz="2400" dirty="0"/>
              <a:t>Insurance increased: $2764 to $2921</a:t>
            </a:r>
          </a:p>
          <a:p>
            <a:pPr marL="182880" indent="-182880">
              <a:spcAft>
                <a:spcPts val="600"/>
              </a:spcAft>
            </a:pPr>
            <a:r>
              <a:rPr lang="en-US" sz="2400" dirty="0"/>
              <a:t>‘Other’ costs should be about the same</a:t>
            </a:r>
          </a:p>
          <a:p>
            <a:pPr marL="182880" indent="-182880">
              <a:spcAft>
                <a:spcPts val="600"/>
              </a:spcAft>
            </a:pPr>
            <a:r>
              <a:rPr lang="en-US" sz="2400" dirty="0"/>
              <a:t>Maintenance/Repairs addressed on next chart</a:t>
            </a:r>
          </a:p>
        </p:txBody>
      </p:sp>
    </p:spTree>
    <p:extLst>
      <p:ext uri="{BB962C8B-B14F-4D97-AF65-F5344CB8AC3E}">
        <p14:creationId xmlns:p14="http://schemas.microsoft.com/office/powerpoint/2010/main" val="226987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787AD-1964-4B48-BD8F-285ED3C3D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Maintenance / Repair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444EB9C-E8CA-4501-A98C-7DCC228DCD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720275"/>
              </p:ext>
            </p:extLst>
          </p:nvPr>
        </p:nvGraphicFramePr>
        <p:xfrm>
          <a:off x="1981200" y="1676400"/>
          <a:ext cx="6953250" cy="1300362"/>
        </p:xfrm>
        <a:graphic>
          <a:graphicData uri="http://schemas.openxmlformats.org/drawingml/2006/table">
            <a:tbl>
              <a:tblPr/>
              <a:tblGrid>
                <a:gridCol w="763353">
                  <a:extLst>
                    <a:ext uri="{9D8B030D-6E8A-4147-A177-3AD203B41FA5}">
                      <a16:colId xmlns:a16="http://schemas.microsoft.com/office/drawing/2014/main" val="74631702"/>
                    </a:ext>
                  </a:extLst>
                </a:gridCol>
                <a:gridCol w="1778164">
                  <a:extLst>
                    <a:ext uri="{9D8B030D-6E8A-4147-A177-3AD203B41FA5}">
                      <a16:colId xmlns:a16="http://schemas.microsoft.com/office/drawing/2014/main" val="2929931002"/>
                    </a:ext>
                  </a:extLst>
                </a:gridCol>
                <a:gridCol w="808256">
                  <a:extLst>
                    <a:ext uri="{9D8B030D-6E8A-4147-A177-3AD203B41FA5}">
                      <a16:colId xmlns:a16="http://schemas.microsoft.com/office/drawing/2014/main" val="2408849626"/>
                    </a:ext>
                  </a:extLst>
                </a:gridCol>
                <a:gridCol w="3603477">
                  <a:extLst>
                    <a:ext uri="{9D8B030D-6E8A-4147-A177-3AD203B41FA5}">
                      <a16:colId xmlns:a16="http://schemas.microsoft.com/office/drawing/2014/main" val="3744887170"/>
                    </a:ext>
                  </a:extLst>
                </a:gridCol>
              </a:tblGrid>
              <a:tr h="16170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Description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Expense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Notes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997112"/>
                  </a:ext>
                </a:extLst>
              </a:tr>
              <a:tr h="1617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2/21/2018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Moseley Utility Construction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1,500.00 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Boring work - refunded Sept 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9591639"/>
                  </a:ext>
                </a:extLst>
              </a:tr>
              <a:tr h="1617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6/15/2018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Extreme Electrical Service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2,500.00 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Wiring, conduit, trenching, etc.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970769"/>
                  </a:ext>
                </a:extLst>
              </a:tr>
              <a:tr h="1617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7/5/2018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Jason Gosnell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175.00 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Irrigation Repair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1734188"/>
                  </a:ext>
                </a:extLst>
              </a:tr>
              <a:tr h="1617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7/18/2018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Jason Gosnell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882.50 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Irrigation Repair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886294"/>
                  </a:ext>
                </a:extLst>
              </a:tr>
              <a:tr h="1617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8/13/2018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Trinity River Landscaping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389.70 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Compact soil along wall where trench for electrical was dug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3023262"/>
                  </a:ext>
                </a:extLst>
              </a:tr>
              <a:tr h="161703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9/21/2018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Moseley Utility Construction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(1,500.00)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Refunded due to problems with city inspections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288951"/>
                  </a:ext>
                </a:extLst>
              </a:tr>
              <a:tr h="168441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1" u="none" strike="noStrike" dirty="0">
                          <a:effectLst/>
                          <a:latin typeface="Arial" panose="020B0604020202020204" pitchFamily="34" charset="0"/>
                        </a:rPr>
                        <a:t>Total for 2018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en-US" sz="1000" b="1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3,947.20 </a:t>
                      </a: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6621089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D5C841-5239-489B-88F8-161E8A858F53}"/>
              </a:ext>
            </a:extLst>
          </p:cNvPr>
          <p:cNvSpPr txBox="1">
            <a:spLocks/>
          </p:cNvSpPr>
          <p:nvPr/>
        </p:nvSpPr>
        <p:spPr>
          <a:xfrm>
            <a:off x="1981200" y="2971800"/>
            <a:ext cx="6705600" cy="1524000"/>
          </a:xfrm>
          <a:prstGeom prst="rect">
            <a:avLst/>
          </a:prstGeom>
        </p:spPr>
        <p:txBody>
          <a:bodyPr/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Tx/>
              <a:buSzPct val="80000"/>
              <a:buFont typeface="Arial" panose="020B0604020202020204" pitchFamily="34" charset="0"/>
              <a:buChar char="•"/>
              <a:defRPr kumimoji="0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Tx/>
              <a:buSzPct val="75000"/>
              <a:buFont typeface="Wingdings" panose="05000000000000000000" pitchFamily="2" charset="2"/>
              <a:buChar char="Ø"/>
              <a:defRPr kumimoji="0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Tx/>
              <a:buSzPct val="75000"/>
              <a:buFont typeface="Wingdings" panose="05000000000000000000" pitchFamily="2" charset="2"/>
              <a:buChar char="ü"/>
              <a:defRPr kumimoji="0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Tx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Tx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82880" indent="-182880"/>
            <a:r>
              <a:rPr lang="en-US" sz="1800" dirty="0"/>
              <a:t>Wall Lighting Project:</a:t>
            </a:r>
          </a:p>
          <a:p>
            <a:pPr marL="457200" lvl="1" indent="-182880">
              <a:spcBef>
                <a:spcPts val="300"/>
              </a:spcBef>
            </a:pPr>
            <a:r>
              <a:rPr lang="en-US" sz="1400" dirty="0"/>
              <a:t>Unexpected issue:  city wants conduit under streets buried under water mains, which would be nearly 10’ deep</a:t>
            </a:r>
          </a:p>
          <a:p>
            <a:pPr marL="457200" lvl="1" indent="-182880">
              <a:spcBef>
                <a:spcPts val="300"/>
              </a:spcBef>
            </a:pPr>
            <a:r>
              <a:rPr lang="en-US" sz="1400" dirty="0"/>
              <a:t>Trying to negotiate an acceptable &amp; affordable alternative </a:t>
            </a:r>
          </a:p>
          <a:p>
            <a:pPr marL="457200" lvl="1" indent="-182880">
              <a:spcBef>
                <a:spcPts val="300"/>
              </a:spcBef>
            </a:pPr>
            <a:r>
              <a:rPr lang="en-US" sz="1400" dirty="0"/>
              <a:t>Trying out solar-powered lighting as an interim solution</a:t>
            </a:r>
          </a:p>
          <a:p>
            <a:pPr marL="182880" indent="-182880"/>
            <a:r>
              <a:rPr lang="en-US" sz="1800" dirty="0"/>
              <a:t>Irrigation:</a:t>
            </a:r>
          </a:p>
          <a:p>
            <a:pPr marL="457200" lvl="1" indent="-182880">
              <a:spcBef>
                <a:spcPts val="300"/>
              </a:spcBef>
            </a:pPr>
            <a:r>
              <a:rPr lang="en-US" sz="1400" dirty="0"/>
              <a:t>Breaks in system continue to drive significant unplanned costs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2A0B8B-B90B-49CF-92D4-12CE6EAD27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169748"/>
              </p:ext>
            </p:extLst>
          </p:nvPr>
        </p:nvGraphicFramePr>
        <p:xfrm>
          <a:off x="2057400" y="5129213"/>
          <a:ext cx="6870573" cy="1423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E05F878-6961-4176-A582-6936D2812138}"/>
              </a:ext>
            </a:extLst>
          </p:cNvPr>
          <p:cNvSpPr/>
          <p:nvPr/>
        </p:nvSpPr>
        <p:spPr>
          <a:xfrm>
            <a:off x="3347085" y="5181600"/>
            <a:ext cx="838200" cy="1371600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Break #1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38D34FD-F076-450C-85A5-EBF0C72AE065}"/>
              </a:ext>
            </a:extLst>
          </p:cNvPr>
          <p:cNvSpPr/>
          <p:nvPr/>
        </p:nvSpPr>
        <p:spPr>
          <a:xfrm>
            <a:off x="6366510" y="5181600"/>
            <a:ext cx="838200" cy="1371600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Break 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F0C41B-CD2E-4BF4-B2BF-4F7457239454}"/>
              </a:ext>
            </a:extLst>
          </p:cNvPr>
          <p:cNvSpPr txBox="1"/>
          <p:nvPr/>
        </p:nvSpPr>
        <p:spPr>
          <a:xfrm>
            <a:off x="76179" y="4209589"/>
            <a:ext cx="17526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"/>
              </a:spcBef>
            </a:pPr>
            <a:r>
              <a:rPr lang="en-US" sz="2400" dirty="0">
                <a:latin typeface="Informal Roman" panose="030604020304060B0204" pitchFamily="66" charset="0"/>
              </a:rPr>
              <a:t>Benbrook Water is working on making usage info available in ‘</a:t>
            </a:r>
            <a:r>
              <a:rPr lang="en-US" sz="2400" dirty="0" err="1">
                <a:latin typeface="Informal Roman" panose="030604020304060B0204" pitchFamily="66" charset="0"/>
              </a:rPr>
              <a:t>realtime</a:t>
            </a:r>
            <a:r>
              <a:rPr lang="en-US" sz="2400" dirty="0">
                <a:latin typeface="Informal Roman" panose="030604020304060B0204" pitchFamily="66" charset="0"/>
              </a:rPr>
              <a:t>’ </a:t>
            </a:r>
          </a:p>
        </p:txBody>
      </p:sp>
    </p:spTree>
    <p:extLst>
      <p:ext uri="{BB962C8B-B14F-4D97-AF65-F5344CB8AC3E}">
        <p14:creationId xmlns:p14="http://schemas.microsoft.com/office/powerpoint/2010/main" val="102845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8071F-88F1-4AB8-B086-46D8AE5D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Outlook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3B5C169-C9C8-4C61-966E-13396083E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961168"/>
              </p:ext>
            </p:extLst>
          </p:nvPr>
        </p:nvGraphicFramePr>
        <p:xfrm>
          <a:off x="3582924" y="1828800"/>
          <a:ext cx="3749040" cy="2514600"/>
        </p:xfrm>
        <a:graphic>
          <a:graphicData uri="http://schemas.openxmlformats.org/drawingml/2006/table">
            <a:tbl>
              <a:tblPr/>
              <a:tblGrid>
                <a:gridCol w="1920240">
                  <a:extLst>
                    <a:ext uri="{9D8B030D-6E8A-4147-A177-3AD203B41FA5}">
                      <a16:colId xmlns:a16="http://schemas.microsoft.com/office/drawing/2014/main" val="263733176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603692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5501242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Expense Type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15036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Dues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D3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8349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9000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797627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Wall Fund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E4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28425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Landscape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3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5000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5200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9776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Maintenance/Repairs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3000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1400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6146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Water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FE2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1500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1500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73289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Insurance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B2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2921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3000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713505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Electricity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BC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?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3054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23309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$ 26,070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$ 25,640</a:t>
                      </a:r>
                    </a:p>
                  </a:txBody>
                  <a:tcPr marL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70794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Total per house (approx.)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$ 235</a:t>
                      </a:r>
                    </a:p>
                  </a:txBody>
                  <a:tcPr marL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$ 230</a:t>
                      </a:r>
                    </a:p>
                  </a:txBody>
                  <a:tcPr marL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75735"/>
                  </a:ext>
                </a:extLst>
              </a:tr>
            </a:tbl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4E627B-C608-4E31-AB16-8E2BBBC5AC45}"/>
              </a:ext>
            </a:extLst>
          </p:cNvPr>
          <p:cNvSpPr txBox="1">
            <a:spLocks/>
          </p:cNvSpPr>
          <p:nvPr/>
        </p:nvSpPr>
        <p:spPr>
          <a:xfrm>
            <a:off x="1981200" y="4572000"/>
            <a:ext cx="6952488" cy="1524000"/>
          </a:xfrm>
          <a:prstGeom prst="rect">
            <a:avLst/>
          </a:prstGeom>
        </p:spPr>
        <p:txBody>
          <a:bodyPr/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Tx/>
              <a:buSzPct val="80000"/>
              <a:buFont typeface="Arial" panose="020B0604020202020204" pitchFamily="34" charset="0"/>
              <a:buChar char="•"/>
              <a:defRPr kumimoji="0" sz="32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Tx/>
              <a:buSzPct val="75000"/>
              <a:buFont typeface="Wingdings" panose="05000000000000000000" pitchFamily="2" charset="2"/>
              <a:buChar char="Ø"/>
              <a:defRPr kumimoji="0"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Tx/>
              <a:buSzPct val="75000"/>
              <a:buFont typeface="Wingdings" panose="05000000000000000000" pitchFamily="2" charset="2"/>
              <a:buChar char="ü"/>
              <a:defRPr kumimoji="0"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Tx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Tx/>
              <a:buFont typeface="Arial" panose="020B0604020202020204" pitchFamily="34" charset="0"/>
              <a:buChar char="•"/>
              <a:defRPr kumimoji="0"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82880" indent="-182880"/>
            <a:r>
              <a:rPr lang="en-US" sz="1800" dirty="0"/>
              <a:t>‘Get back to normal’ on Maintenance/Repairs</a:t>
            </a:r>
          </a:p>
          <a:p>
            <a:pPr marL="182880" indent="-182880"/>
            <a:r>
              <a:rPr lang="en-US" sz="1800" dirty="0"/>
              <a:t>Avoid excessive water bills</a:t>
            </a:r>
          </a:p>
          <a:p>
            <a:pPr marL="182880" indent="-182880"/>
            <a:r>
              <a:rPr lang="en-US" sz="1800" dirty="0"/>
              <a:t>Should be able to go back down to $250/house</a:t>
            </a:r>
          </a:p>
          <a:p>
            <a:pPr marL="182880" indent="-182880"/>
            <a:endParaRPr lang="en-US" sz="1800" dirty="0"/>
          </a:p>
          <a:p>
            <a:pPr marL="0" indent="0" algn="ctr">
              <a:buNone/>
            </a:pPr>
            <a:r>
              <a:rPr lang="en-US" sz="1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120925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23147</TotalTime>
  <Words>402</Words>
  <Application>Microsoft Office PowerPoint</Application>
  <PresentationFormat>On-screen Show (4:3)</PresentationFormat>
  <Paragraphs>177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Adobe Caslon Pro Bold</vt:lpstr>
      <vt:lpstr>Arial</vt:lpstr>
      <vt:lpstr>Gill Sans MT</vt:lpstr>
      <vt:lpstr>Informal Roman</vt:lpstr>
      <vt:lpstr>Verdana</vt:lpstr>
      <vt:lpstr>Wingdings</vt:lpstr>
      <vt:lpstr>Wingdings 2</vt:lpstr>
      <vt:lpstr>Solstice</vt:lpstr>
      <vt:lpstr>Financial Overview</vt:lpstr>
      <vt:lpstr>2019 Expenditure Outlook</vt:lpstr>
      <vt:lpstr>Maintenance / Repair</vt:lpstr>
      <vt:lpstr>Outlook</vt:lpstr>
    </vt:vector>
  </TitlesOfParts>
  <Company>Lockheed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Actions</dc:title>
  <dc:creator>grierjd</dc:creator>
  <cp:lastModifiedBy>David Jeffreys</cp:lastModifiedBy>
  <cp:revision>227</cp:revision>
  <cp:lastPrinted>2018-04-28T17:57:28Z</cp:lastPrinted>
  <dcterms:created xsi:type="dcterms:W3CDTF">2010-03-15T19:24:14Z</dcterms:created>
  <dcterms:modified xsi:type="dcterms:W3CDTF">2019-03-30T14:23:19Z</dcterms:modified>
</cp:coreProperties>
</file>